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2"/>
  </p:notesMasterIdLst>
  <p:sldIdLst>
    <p:sldId id="256" r:id="rId2"/>
    <p:sldId id="257" r:id="rId3"/>
    <p:sldId id="258" r:id="rId4"/>
    <p:sldId id="259" r:id="rId5"/>
    <p:sldId id="260" r:id="rId6"/>
    <p:sldId id="261" r:id="rId7"/>
    <p:sldId id="262" r:id="rId8"/>
    <p:sldId id="263" r:id="rId9"/>
    <p:sldId id="286" r:id="rId10"/>
    <p:sldId id="265" r:id="rId11"/>
    <p:sldId id="267" r:id="rId12"/>
    <p:sldId id="266" r:id="rId13"/>
    <p:sldId id="270" r:id="rId14"/>
    <p:sldId id="271" r:id="rId15"/>
    <p:sldId id="272" r:id="rId16"/>
    <p:sldId id="273" r:id="rId17"/>
    <p:sldId id="274" r:id="rId18"/>
    <p:sldId id="275" r:id="rId19"/>
    <p:sldId id="276" r:id="rId20"/>
    <p:sldId id="277" r:id="rId21"/>
    <p:sldId id="278" r:id="rId22"/>
    <p:sldId id="268" r:id="rId23"/>
    <p:sldId id="269" r:id="rId24"/>
    <p:sldId id="279" r:id="rId25"/>
    <p:sldId id="280" r:id="rId26"/>
    <p:sldId id="282" r:id="rId27"/>
    <p:sldId id="283" r:id="rId28"/>
    <p:sldId id="284" r:id="rId29"/>
    <p:sldId id="285" r:id="rId30"/>
    <p:sldId id="281"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Verdana" panose="020B0604030504040204" pitchFamily="34" charset="0"/>
      <p:regular r:id="rId37"/>
      <p:bold r:id="rId38"/>
      <p:italic r:id="rId39"/>
      <p:boldItalic r:id="rId40"/>
    </p:embeddedFont>
    <p:embeddedFont>
      <p:font typeface="Lato" panose="020B0604020202020204" charset="0"/>
      <p:regular r:id="rId41"/>
      <p:bold r:id="rId42"/>
      <p:italic r:id="rId43"/>
      <p:boldItalic r:id="rId44"/>
    </p:embeddedFont>
    <p:embeddedFont>
      <p:font typeface="Raleway" panose="020B0604020202020204" charset="0"/>
      <p:regular r:id="rId45"/>
      <p:bold r:id="rId46"/>
      <p:italic r:id="rId47"/>
      <p:boldItalic r:id="rId48"/>
    </p:embeddedFont>
    <p:embeddedFont>
      <p:font typeface="Roboto" pitchFamily="2" charset="0"/>
      <p:regular r:id="rId49"/>
      <p:italic r:id="rId50"/>
    </p:embeddedFont>
    <p:embeddedFont>
      <p:font typeface="Raleway SemiBold" panose="020B0604020202020204" charset="0"/>
      <p:regular r:id="rId51"/>
      <p:bold r:id="rId52"/>
      <p:italic r:id="rId53"/>
      <p:boldItalic r:id="rId54"/>
    </p:embeddedFont>
    <p:embeddedFont>
      <p:font typeface="Calibri Light" panose="020F0302020204030204" pitchFamily="34" charset="0"/>
      <p:regular r:id="rId55"/>
      <p:italic r:id="rId56"/>
    </p:embeddedFont>
    <p:embeddedFont>
      <p:font typeface="Bree Serif" panose="020B060402020202020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8" autoAdjust="0"/>
    <p:restoredTop sz="94660"/>
  </p:normalViewPr>
  <p:slideViewPr>
    <p:cSldViewPr snapToGrid="0">
      <p:cViewPr varScale="1">
        <p:scale>
          <a:sx n="102" d="100"/>
          <a:sy n="102" d="100"/>
        </p:scale>
        <p:origin x="91"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38083191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3952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9241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10348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10443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47745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1800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3454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3980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4663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19580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0391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5606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6252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8470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7748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090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4130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05871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20860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65081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3219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2729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18217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8175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35048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9557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9918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9321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07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D62C251-C048-497A-B87C-886FDB3D71CE}" type="datetimeFigureOut">
              <a:rPr lang="en-IN" smtClean="0"/>
              <a:t>06-10-2017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36052501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62C251-C048-497A-B87C-886FDB3D71CE}" type="datetimeFigureOut">
              <a:rPr lang="en-IN" smtClean="0"/>
              <a:t>06-10-2017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2967433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62C251-C048-497A-B87C-886FDB3D71CE}" type="datetimeFigureOut">
              <a:rPr lang="en-IN" smtClean="0"/>
              <a:t>06-10-2017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32764828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68"/>
        <p:cNvGrpSpPr/>
        <p:nvPr/>
      </p:nvGrpSpPr>
      <p:grpSpPr>
        <a:xfrm>
          <a:off x="0" y="0"/>
          <a:ext cx="0" cy="0"/>
          <a:chOff x="0" y="0"/>
          <a:chExt cx="0" cy="0"/>
        </a:xfrm>
      </p:grpSpPr>
      <p:sp>
        <p:nvSpPr>
          <p:cNvPr id="71" name="Shape 71"/>
          <p:cNvSpPr txBox="1">
            <a:spLocks noGrp="1"/>
          </p:cNvSpPr>
          <p:nvPr>
            <p:ph type="sldNum" idx="12"/>
          </p:nvPr>
        </p:nvSpPr>
        <p:spPr>
          <a:xfrm>
            <a:off x="8472457" y="4663216"/>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273260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3">
    <p:bg>
      <p:bgPr>
        <a:solidFill>
          <a:srgbClr val="FFFFFF"/>
        </a:solidFill>
        <a:effectLst/>
      </p:bgPr>
    </p:bg>
    <p:spTree>
      <p:nvGrpSpPr>
        <p:cNvPr id="1" name="Shape 72"/>
        <p:cNvGrpSpPr/>
        <p:nvPr/>
      </p:nvGrpSpPr>
      <p:grpSpPr>
        <a:xfrm>
          <a:off x="0" y="0"/>
          <a:ext cx="0" cy="0"/>
          <a:chOff x="0" y="0"/>
          <a:chExt cx="0" cy="0"/>
        </a:xfrm>
      </p:grpSpPr>
      <p:sp>
        <p:nvSpPr>
          <p:cNvPr id="74" name="Shape 74"/>
          <p:cNvSpPr txBox="1">
            <a:spLocks noGrp="1"/>
          </p:cNvSpPr>
          <p:nvPr>
            <p:ph type="ctrTitle"/>
          </p:nvPr>
        </p:nvSpPr>
        <p:spPr>
          <a:xfrm>
            <a:off x="1837575" y="1251525"/>
            <a:ext cx="5445900" cy="2640600"/>
          </a:xfrm>
          <a:prstGeom prst="rect">
            <a:avLst/>
          </a:prstGeom>
          <a:noFill/>
        </p:spPr>
        <p:txBody>
          <a:bodyPr wrap="square" lIns="91425" tIns="91425" rIns="91425" bIns="91425" anchor="ctr" anchorCtr="0"/>
          <a:lstStyle>
            <a:lvl1pPr lvl="0" algn="ctr">
              <a:lnSpc>
                <a:spcPct val="100000"/>
              </a:lnSpc>
              <a:spcBef>
                <a:spcPts val="0"/>
              </a:spcBef>
              <a:spcAft>
                <a:spcPts val="0"/>
              </a:spcAft>
              <a:buClr>
                <a:srgbClr val="FFFFFF"/>
              </a:buClr>
              <a:buSzPct val="100000"/>
              <a:buNone/>
              <a:defRPr sz="4000" b="1">
                <a:solidFill>
                  <a:srgbClr val="FFFFFF"/>
                </a:solidFill>
              </a:defRPr>
            </a:lvl1pPr>
            <a:lvl2pPr lvl="1" algn="ctr">
              <a:lnSpc>
                <a:spcPct val="100000"/>
              </a:lnSpc>
              <a:spcBef>
                <a:spcPts val="0"/>
              </a:spcBef>
              <a:spcAft>
                <a:spcPts val="0"/>
              </a:spcAft>
              <a:buClr>
                <a:srgbClr val="FFFFFF"/>
              </a:buClr>
              <a:buSzPct val="100000"/>
              <a:buNone/>
              <a:defRPr sz="4000" b="1">
                <a:solidFill>
                  <a:srgbClr val="FFFFFF"/>
                </a:solidFill>
              </a:defRPr>
            </a:lvl2pPr>
            <a:lvl3pPr lvl="2" algn="ctr">
              <a:lnSpc>
                <a:spcPct val="100000"/>
              </a:lnSpc>
              <a:spcBef>
                <a:spcPts val="0"/>
              </a:spcBef>
              <a:spcAft>
                <a:spcPts val="0"/>
              </a:spcAft>
              <a:buClr>
                <a:srgbClr val="FFFFFF"/>
              </a:buClr>
              <a:buSzPct val="100000"/>
              <a:buNone/>
              <a:defRPr sz="4000" b="1">
                <a:solidFill>
                  <a:srgbClr val="FFFFFF"/>
                </a:solidFill>
              </a:defRPr>
            </a:lvl3pPr>
            <a:lvl4pPr lvl="3" algn="ctr">
              <a:lnSpc>
                <a:spcPct val="100000"/>
              </a:lnSpc>
              <a:spcBef>
                <a:spcPts val="0"/>
              </a:spcBef>
              <a:spcAft>
                <a:spcPts val="0"/>
              </a:spcAft>
              <a:buClr>
                <a:srgbClr val="FFFFFF"/>
              </a:buClr>
              <a:buSzPct val="100000"/>
              <a:buNone/>
              <a:defRPr sz="4000" b="1">
                <a:solidFill>
                  <a:srgbClr val="FFFFFF"/>
                </a:solidFill>
              </a:defRPr>
            </a:lvl4pPr>
            <a:lvl5pPr lvl="4" algn="ctr">
              <a:lnSpc>
                <a:spcPct val="100000"/>
              </a:lnSpc>
              <a:spcBef>
                <a:spcPts val="0"/>
              </a:spcBef>
              <a:spcAft>
                <a:spcPts val="0"/>
              </a:spcAft>
              <a:buClr>
                <a:srgbClr val="FFFFFF"/>
              </a:buClr>
              <a:buSzPct val="100000"/>
              <a:buNone/>
              <a:defRPr sz="4000" b="1">
                <a:solidFill>
                  <a:srgbClr val="FFFFFF"/>
                </a:solidFill>
              </a:defRPr>
            </a:lvl5pPr>
            <a:lvl6pPr lvl="5" algn="ctr">
              <a:lnSpc>
                <a:spcPct val="100000"/>
              </a:lnSpc>
              <a:spcBef>
                <a:spcPts val="0"/>
              </a:spcBef>
              <a:spcAft>
                <a:spcPts val="0"/>
              </a:spcAft>
              <a:buClr>
                <a:srgbClr val="FFFFFF"/>
              </a:buClr>
              <a:buSzPct val="100000"/>
              <a:buNone/>
              <a:defRPr sz="4000" b="1">
                <a:solidFill>
                  <a:srgbClr val="FFFFFF"/>
                </a:solidFill>
              </a:defRPr>
            </a:lvl6pPr>
            <a:lvl7pPr lvl="6" algn="ctr">
              <a:lnSpc>
                <a:spcPct val="100000"/>
              </a:lnSpc>
              <a:spcBef>
                <a:spcPts val="0"/>
              </a:spcBef>
              <a:spcAft>
                <a:spcPts val="0"/>
              </a:spcAft>
              <a:buClr>
                <a:srgbClr val="FFFFFF"/>
              </a:buClr>
              <a:buSzPct val="100000"/>
              <a:buNone/>
              <a:defRPr sz="4000" b="1">
                <a:solidFill>
                  <a:srgbClr val="FFFFFF"/>
                </a:solidFill>
              </a:defRPr>
            </a:lvl7pPr>
            <a:lvl8pPr lvl="7" algn="ctr">
              <a:lnSpc>
                <a:spcPct val="100000"/>
              </a:lnSpc>
              <a:spcBef>
                <a:spcPts val="0"/>
              </a:spcBef>
              <a:spcAft>
                <a:spcPts val="0"/>
              </a:spcAft>
              <a:buClr>
                <a:srgbClr val="FFFFFF"/>
              </a:buClr>
              <a:buSzPct val="100000"/>
              <a:buNone/>
              <a:defRPr sz="4000" b="1">
                <a:solidFill>
                  <a:srgbClr val="FFFFFF"/>
                </a:solidFill>
              </a:defRPr>
            </a:lvl8pPr>
            <a:lvl9pPr lvl="8" algn="ctr">
              <a:lnSpc>
                <a:spcPct val="100000"/>
              </a:lnSpc>
              <a:spcBef>
                <a:spcPts val="0"/>
              </a:spcBef>
              <a:spcAft>
                <a:spcPts val="0"/>
              </a:spcAft>
              <a:buClr>
                <a:srgbClr val="FFFFFF"/>
              </a:buClr>
              <a:buSzPct val="100000"/>
              <a:buNone/>
              <a:defRPr sz="4000" b="1">
                <a:solidFill>
                  <a:srgbClr val="FFFFFF"/>
                </a:solidFill>
              </a:defRPr>
            </a:lvl9pPr>
          </a:lstStyle>
          <a:p>
            <a:endParaRPr/>
          </a:p>
        </p:txBody>
      </p:sp>
      <p:sp>
        <p:nvSpPr>
          <p:cNvPr id="75" name="Shape 75"/>
          <p:cNvSpPr txBox="1">
            <a:spLocks noGrp="1"/>
          </p:cNvSpPr>
          <p:nvPr>
            <p:ph type="sldNum" idx="12"/>
          </p:nvPr>
        </p:nvSpPr>
        <p:spPr>
          <a:xfrm>
            <a:off x="8472457" y="4663216"/>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endParaRPr lang="en" sz="1000">
              <a:solidFill>
                <a:srgbClr val="FFFFFF"/>
              </a:solidFill>
            </a:endParaRPr>
          </a:p>
        </p:txBody>
      </p:sp>
    </p:spTree>
    <p:extLst>
      <p:ext uri="{BB962C8B-B14F-4D97-AF65-F5344CB8AC3E}">
        <p14:creationId xmlns:p14="http://schemas.microsoft.com/office/powerpoint/2010/main" val="2594318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76"/>
        <p:cNvGrpSpPr/>
        <p:nvPr/>
      </p:nvGrpSpPr>
      <p:grpSpPr>
        <a:xfrm>
          <a:off x="0" y="0"/>
          <a:ext cx="0" cy="0"/>
          <a:chOff x="0" y="0"/>
          <a:chExt cx="0" cy="0"/>
        </a:xfrm>
      </p:grpSpPr>
      <p:sp>
        <p:nvSpPr>
          <p:cNvPr id="78" name="Shape 78"/>
          <p:cNvSpPr txBox="1">
            <a:spLocks noGrp="1"/>
          </p:cNvSpPr>
          <p:nvPr>
            <p:ph type="sldNum" idx="12"/>
          </p:nvPr>
        </p:nvSpPr>
        <p:spPr>
          <a:xfrm>
            <a:off x="8472457" y="4663216"/>
            <a:ext cx="548700" cy="393600"/>
          </a:xfrm>
          <a:prstGeom prst="rect">
            <a:avLst/>
          </a:prstGeom>
          <a:noFill/>
        </p:spPr>
        <p:txBody>
          <a:bodyPr wrap="square"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880593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1">
    <p:bg>
      <p:bgPr>
        <a:solidFill>
          <a:srgbClr val="FFFFFF"/>
        </a:solidFill>
        <a:effectLst/>
      </p:bgPr>
    </p:bg>
    <p:spTree>
      <p:nvGrpSpPr>
        <p:cNvPr id="1" name="Shape 79"/>
        <p:cNvGrpSpPr/>
        <p:nvPr/>
      </p:nvGrpSpPr>
      <p:grpSpPr>
        <a:xfrm>
          <a:off x="0" y="0"/>
          <a:ext cx="0" cy="0"/>
          <a:chOff x="0" y="0"/>
          <a:chExt cx="0" cy="0"/>
        </a:xfrm>
      </p:grpSpPr>
      <p:sp>
        <p:nvSpPr>
          <p:cNvPr id="82" name="Shape 82"/>
          <p:cNvSpPr txBox="1">
            <a:spLocks noGrp="1"/>
          </p:cNvSpPr>
          <p:nvPr>
            <p:ph type="sldNum" idx="12"/>
          </p:nvPr>
        </p:nvSpPr>
        <p:spPr>
          <a:xfrm>
            <a:off x="8472457" y="4663216"/>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12357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ustom layout 4">
    <p:bg>
      <p:bgPr>
        <a:solidFill>
          <a:srgbClr val="FFFFFF"/>
        </a:solidFill>
        <a:effectLst/>
      </p:bgPr>
    </p:bg>
    <p:spTree>
      <p:nvGrpSpPr>
        <p:cNvPr id="1" name="Shape 83"/>
        <p:cNvGrpSpPr/>
        <p:nvPr/>
      </p:nvGrpSpPr>
      <p:grpSpPr>
        <a:xfrm>
          <a:off x="0" y="0"/>
          <a:ext cx="0" cy="0"/>
          <a:chOff x="0" y="0"/>
          <a:chExt cx="0" cy="0"/>
        </a:xfrm>
      </p:grpSpPr>
      <p:sp>
        <p:nvSpPr>
          <p:cNvPr id="85" name="Shape 85"/>
          <p:cNvSpPr txBox="1">
            <a:spLocks noGrp="1"/>
          </p:cNvSpPr>
          <p:nvPr>
            <p:ph type="ctrTitle"/>
          </p:nvPr>
        </p:nvSpPr>
        <p:spPr>
          <a:xfrm>
            <a:off x="1837575" y="1251525"/>
            <a:ext cx="5445900" cy="2640600"/>
          </a:xfrm>
          <a:prstGeom prst="rect">
            <a:avLst/>
          </a:prstGeom>
          <a:noFill/>
        </p:spPr>
        <p:txBody>
          <a:bodyPr wrap="square" lIns="91425" tIns="91425" rIns="91425" bIns="91425" anchor="ctr" anchorCtr="0"/>
          <a:lstStyle>
            <a:lvl1pPr lvl="0" algn="ctr">
              <a:lnSpc>
                <a:spcPct val="100000"/>
              </a:lnSpc>
              <a:spcBef>
                <a:spcPts val="0"/>
              </a:spcBef>
              <a:spcAft>
                <a:spcPts val="0"/>
              </a:spcAft>
              <a:buClr>
                <a:srgbClr val="FFFFFF"/>
              </a:buClr>
              <a:buSzPct val="100000"/>
              <a:buNone/>
              <a:defRPr sz="4000" b="1">
                <a:solidFill>
                  <a:srgbClr val="FFFFFF"/>
                </a:solidFill>
              </a:defRPr>
            </a:lvl1pPr>
            <a:lvl2pPr lvl="1" algn="ctr">
              <a:lnSpc>
                <a:spcPct val="100000"/>
              </a:lnSpc>
              <a:spcBef>
                <a:spcPts val="0"/>
              </a:spcBef>
              <a:spcAft>
                <a:spcPts val="0"/>
              </a:spcAft>
              <a:buClr>
                <a:srgbClr val="FFFFFF"/>
              </a:buClr>
              <a:buSzPct val="100000"/>
              <a:buNone/>
              <a:defRPr sz="4000" b="1">
                <a:solidFill>
                  <a:srgbClr val="FFFFFF"/>
                </a:solidFill>
              </a:defRPr>
            </a:lvl2pPr>
            <a:lvl3pPr lvl="2" algn="ctr">
              <a:lnSpc>
                <a:spcPct val="100000"/>
              </a:lnSpc>
              <a:spcBef>
                <a:spcPts val="0"/>
              </a:spcBef>
              <a:spcAft>
                <a:spcPts val="0"/>
              </a:spcAft>
              <a:buClr>
                <a:srgbClr val="FFFFFF"/>
              </a:buClr>
              <a:buSzPct val="100000"/>
              <a:buNone/>
              <a:defRPr sz="4000" b="1">
                <a:solidFill>
                  <a:srgbClr val="FFFFFF"/>
                </a:solidFill>
              </a:defRPr>
            </a:lvl3pPr>
            <a:lvl4pPr lvl="3" algn="ctr">
              <a:lnSpc>
                <a:spcPct val="100000"/>
              </a:lnSpc>
              <a:spcBef>
                <a:spcPts val="0"/>
              </a:spcBef>
              <a:spcAft>
                <a:spcPts val="0"/>
              </a:spcAft>
              <a:buClr>
                <a:srgbClr val="FFFFFF"/>
              </a:buClr>
              <a:buSzPct val="100000"/>
              <a:buNone/>
              <a:defRPr sz="4000" b="1">
                <a:solidFill>
                  <a:srgbClr val="FFFFFF"/>
                </a:solidFill>
              </a:defRPr>
            </a:lvl4pPr>
            <a:lvl5pPr lvl="4" algn="ctr">
              <a:lnSpc>
                <a:spcPct val="100000"/>
              </a:lnSpc>
              <a:spcBef>
                <a:spcPts val="0"/>
              </a:spcBef>
              <a:spcAft>
                <a:spcPts val="0"/>
              </a:spcAft>
              <a:buClr>
                <a:srgbClr val="FFFFFF"/>
              </a:buClr>
              <a:buSzPct val="100000"/>
              <a:buNone/>
              <a:defRPr sz="4000" b="1">
                <a:solidFill>
                  <a:srgbClr val="FFFFFF"/>
                </a:solidFill>
              </a:defRPr>
            </a:lvl5pPr>
            <a:lvl6pPr lvl="5" algn="ctr">
              <a:lnSpc>
                <a:spcPct val="100000"/>
              </a:lnSpc>
              <a:spcBef>
                <a:spcPts val="0"/>
              </a:spcBef>
              <a:spcAft>
                <a:spcPts val="0"/>
              </a:spcAft>
              <a:buClr>
                <a:srgbClr val="FFFFFF"/>
              </a:buClr>
              <a:buSzPct val="100000"/>
              <a:buNone/>
              <a:defRPr sz="4000" b="1">
                <a:solidFill>
                  <a:srgbClr val="FFFFFF"/>
                </a:solidFill>
              </a:defRPr>
            </a:lvl6pPr>
            <a:lvl7pPr lvl="6" algn="ctr">
              <a:lnSpc>
                <a:spcPct val="100000"/>
              </a:lnSpc>
              <a:spcBef>
                <a:spcPts val="0"/>
              </a:spcBef>
              <a:spcAft>
                <a:spcPts val="0"/>
              </a:spcAft>
              <a:buClr>
                <a:srgbClr val="FFFFFF"/>
              </a:buClr>
              <a:buSzPct val="100000"/>
              <a:buNone/>
              <a:defRPr sz="4000" b="1">
                <a:solidFill>
                  <a:srgbClr val="FFFFFF"/>
                </a:solidFill>
              </a:defRPr>
            </a:lvl7pPr>
            <a:lvl8pPr lvl="7" algn="ctr">
              <a:lnSpc>
                <a:spcPct val="100000"/>
              </a:lnSpc>
              <a:spcBef>
                <a:spcPts val="0"/>
              </a:spcBef>
              <a:spcAft>
                <a:spcPts val="0"/>
              </a:spcAft>
              <a:buClr>
                <a:srgbClr val="FFFFFF"/>
              </a:buClr>
              <a:buSzPct val="100000"/>
              <a:buNone/>
              <a:defRPr sz="4000" b="1">
                <a:solidFill>
                  <a:srgbClr val="FFFFFF"/>
                </a:solidFill>
              </a:defRPr>
            </a:lvl8pPr>
            <a:lvl9pPr lvl="8" algn="ctr">
              <a:lnSpc>
                <a:spcPct val="100000"/>
              </a:lnSpc>
              <a:spcBef>
                <a:spcPts val="0"/>
              </a:spcBef>
              <a:spcAft>
                <a:spcPts val="0"/>
              </a:spcAft>
              <a:buClr>
                <a:srgbClr val="FFFFFF"/>
              </a:buClr>
              <a:buSzPct val="100000"/>
              <a:buNone/>
              <a:defRPr sz="4000" b="1">
                <a:solidFill>
                  <a:srgbClr val="FFFFFF"/>
                </a:solidFill>
              </a:defRPr>
            </a:lvl9pPr>
          </a:lstStyle>
          <a:p>
            <a:endParaRPr/>
          </a:p>
        </p:txBody>
      </p:sp>
      <p:sp>
        <p:nvSpPr>
          <p:cNvPr id="86" name="Shape 86"/>
          <p:cNvSpPr txBox="1">
            <a:spLocks noGrp="1"/>
          </p:cNvSpPr>
          <p:nvPr>
            <p:ph type="sldNum" idx="12"/>
          </p:nvPr>
        </p:nvSpPr>
        <p:spPr>
          <a:xfrm>
            <a:off x="8472457" y="4663216"/>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endParaRPr lang="en" sz="1000">
              <a:solidFill>
                <a:srgbClr val="FFFFFF"/>
              </a:solidFill>
            </a:endParaRPr>
          </a:p>
        </p:txBody>
      </p:sp>
    </p:spTree>
    <p:extLst>
      <p:ext uri="{BB962C8B-B14F-4D97-AF65-F5344CB8AC3E}">
        <p14:creationId xmlns:p14="http://schemas.microsoft.com/office/powerpoint/2010/main" val="296147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ustom layout 5">
    <p:bg>
      <p:bgPr>
        <a:solidFill>
          <a:srgbClr val="FFFFFF"/>
        </a:solidFill>
        <a:effectLst/>
      </p:bgPr>
    </p:bg>
    <p:spTree>
      <p:nvGrpSpPr>
        <p:cNvPr id="1" name="Shape 87"/>
        <p:cNvGrpSpPr/>
        <p:nvPr/>
      </p:nvGrpSpPr>
      <p:grpSpPr>
        <a:xfrm>
          <a:off x="0" y="0"/>
          <a:ext cx="0" cy="0"/>
          <a:chOff x="0" y="0"/>
          <a:chExt cx="0" cy="0"/>
        </a:xfrm>
      </p:grpSpPr>
      <p:sp>
        <p:nvSpPr>
          <p:cNvPr id="89" name="Shape 89"/>
          <p:cNvSpPr txBox="1">
            <a:spLocks noGrp="1"/>
          </p:cNvSpPr>
          <p:nvPr>
            <p:ph type="body" idx="1"/>
          </p:nvPr>
        </p:nvSpPr>
        <p:spPr>
          <a:xfrm>
            <a:off x="810900" y="772300"/>
            <a:ext cx="7537500" cy="4062300"/>
          </a:xfrm>
          <a:prstGeom prst="rect">
            <a:avLst/>
          </a:prstGeom>
          <a:noFill/>
        </p:spPr>
        <p:txBody>
          <a:bodyPr wrap="square" lIns="91425" tIns="91425" rIns="91425" bIns="91425" anchor="b" anchorCtr="0"/>
          <a:lstStyle>
            <a:lvl1pPr lvl="0" algn="l">
              <a:lnSpc>
                <a:spcPct val="115000"/>
              </a:lnSpc>
              <a:spcBef>
                <a:spcPts val="0"/>
              </a:spcBef>
              <a:spcAft>
                <a:spcPts val="1600"/>
              </a:spcAft>
              <a:buClr>
                <a:srgbClr val="FFFFFF"/>
              </a:buClr>
              <a:buSzPct val="100000"/>
              <a:defRPr sz="2400">
                <a:solidFill>
                  <a:srgbClr val="FFFFFF"/>
                </a:solidFill>
              </a:defRPr>
            </a:lvl1pPr>
            <a:lvl2pPr lvl="1" algn="l">
              <a:lnSpc>
                <a:spcPct val="115000"/>
              </a:lnSpc>
              <a:spcBef>
                <a:spcPts val="0"/>
              </a:spcBef>
              <a:spcAft>
                <a:spcPts val="1600"/>
              </a:spcAft>
              <a:buClr>
                <a:srgbClr val="FFFFFF"/>
              </a:buClr>
              <a:buSzPct val="100000"/>
              <a:defRPr sz="2000">
                <a:solidFill>
                  <a:srgbClr val="FFFFFF"/>
                </a:solidFill>
              </a:defRPr>
            </a:lvl2pPr>
            <a:lvl3pPr lvl="2" algn="l">
              <a:lnSpc>
                <a:spcPct val="115000"/>
              </a:lnSpc>
              <a:spcBef>
                <a:spcPts val="0"/>
              </a:spcBef>
              <a:spcAft>
                <a:spcPts val="1600"/>
              </a:spcAft>
              <a:buClr>
                <a:srgbClr val="FFFFFF"/>
              </a:buClr>
              <a:buSzPct val="100000"/>
              <a:defRPr sz="2000">
                <a:solidFill>
                  <a:srgbClr val="FFFFFF"/>
                </a:solidFill>
              </a:defRPr>
            </a:lvl3pPr>
            <a:lvl4pPr lvl="3" algn="l">
              <a:lnSpc>
                <a:spcPct val="115000"/>
              </a:lnSpc>
              <a:spcBef>
                <a:spcPts val="0"/>
              </a:spcBef>
              <a:spcAft>
                <a:spcPts val="1600"/>
              </a:spcAft>
              <a:buClr>
                <a:srgbClr val="FFFFFF"/>
              </a:buClr>
              <a:buSzPct val="100000"/>
              <a:defRPr sz="2000">
                <a:solidFill>
                  <a:srgbClr val="FFFFFF"/>
                </a:solidFill>
              </a:defRPr>
            </a:lvl4pPr>
            <a:lvl5pPr lvl="4" algn="l">
              <a:lnSpc>
                <a:spcPct val="115000"/>
              </a:lnSpc>
              <a:spcBef>
                <a:spcPts val="0"/>
              </a:spcBef>
              <a:spcAft>
                <a:spcPts val="1600"/>
              </a:spcAft>
              <a:buClr>
                <a:srgbClr val="FFFFFF"/>
              </a:buClr>
              <a:buSzPct val="100000"/>
              <a:defRPr sz="2000">
                <a:solidFill>
                  <a:srgbClr val="FFFFFF"/>
                </a:solidFill>
              </a:defRPr>
            </a:lvl5pPr>
            <a:lvl6pPr lvl="5" algn="l">
              <a:lnSpc>
                <a:spcPct val="115000"/>
              </a:lnSpc>
              <a:spcBef>
                <a:spcPts val="0"/>
              </a:spcBef>
              <a:spcAft>
                <a:spcPts val="1600"/>
              </a:spcAft>
              <a:buClr>
                <a:srgbClr val="FFFFFF"/>
              </a:buClr>
              <a:buSzPct val="100000"/>
              <a:defRPr sz="2000">
                <a:solidFill>
                  <a:srgbClr val="FFFFFF"/>
                </a:solidFill>
              </a:defRPr>
            </a:lvl6pPr>
            <a:lvl7pPr lvl="6" algn="l">
              <a:lnSpc>
                <a:spcPct val="115000"/>
              </a:lnSpc>
              <a:spcBef>
                <a:spcPts val="0"/>
              </a:spcBef>
              <a:spcAft>
                <a:spcPts val="1600"/>
              </a:spcAft>
              <a:buClr>
                <a:srgbClr val="FFFFFF"/>
              </a:buClr>
              <a:buSzPct val="100000"/>
              <a:defRPr sz="2000">
                <a:solidFill>
                  <a:srgbClr val="FFFFFF"/>
                </a:solidFill>
              </a:defRPr>
            </a:lvl7pPr>
            <a:lvl8pPr lvl="7" algn="l">
              <a:lnSpc>
                <a:spcPct val="115000"/>
              </a:lnSpc>
              <a:spcBef>
                <a:spcPts val="0"/>
              </a:spcBef>
              <a:spcAft>
                <a:spcPts val="1600"/>
              </a:spcAft>
              <a:buClr>
                <a:srgbClr val="FFFFFF"/>
              </a:buClr>
              <a:buSzPct val="100000"/>
              <a:defRPr sz="2000">
                <a:solidFill>
                  <a:srgbClr val="FFFFFF"/>
                </a:solidFill>
              </a:defRPr>
            </a:lvl8pPr>
            <a:lvl9pPr lvl="8" algn="l">
              <a:lnSpc>
                <a:spcPct val="115000"/>
              </a:lnSpc>
              <a:spcBef>
                <a:spcPts val="0"/>
              </a:spcBef>
              <a:spcAft>
                <a:spcPts val="1600"/>
              </a:spcAft>
              <a:buClr>
                <a:srgbClr val="FFFFFF"/>
              </a:buClr>
              <a:buSzPct val="100000"/>
              <a:defRPr sz="2000">
                <a:solidFill>
                  <a:srgbClr val="FFFFFF"/>
                </a:solidFill>
              </a:defRPr>
            </a:lvl9pPr>
          </a:lstStyle>
          <a:p>
            <a:endParaRPr/>
          </a:p>
        </p:txBody>
      </p:sp>
      <p:sp>
        <p:nvSpPr>
          <p:cNvPr id="90" name="Shape 90"/>
          <p:cNvSpPr txBox="1">
            <a:spLocks noGrp="1"/>
          </p:cNvSpPr>
          <p:nvPr>
            <p:ph type="sldNum" idx="12"/>
          </p:nvPr>
        </p:nvSpPr>
        <p:spPr>
          <a:xfrm>
            <a:off x="8472457" y="4663216"/>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endParaRPr lang="en" sz="1000">
              <a:solidFill>
                <a:srgbClr val="FFFFFF"/>
              </a:solidFill>
            </a:endParaRPr>
          </a:p>
        </p:txBody>
      </p:sp>
    </p:spTree>
    <p:extLst>
      <p:ext uri="{BB962C8B-B14F-4D97-AF65-F5344CB8AC3E}">
        <p14:creationId xmlns:p14="http://schemas.microsoft.com/office/powerpoint/2010/main" val="1186496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62C251-C048-497A-B87C-886FDB3D71CE}" type="datetimeFigureOut">
              <a:rPr lang="en-IN" smtClean="0"/>
              <a:t>06-10-2017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33778347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62C251-C048-497A-B87C-886FDB3D71CE}" type="datetimeFigureOut">
              <a:rPr lang="en-IN" smtClean="0"/>
              <a:t>06-10-2017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5516472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D62C251-C048-497A-B87C-886FDB3D71CE}" type="datetimeFigureOut">
              <a:rPr lang="en-IN" smtClean="0"/>
              <a:t>06-10-2017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6025156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D62C251-C048-497A-B87C-886FDB3D71CE}" type="datetimeFigureOut">
              <a:rPr lang="en-IN" smtClean="0"/>
              <a:t>06-10-2017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5155120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D62C251-C048-497A-B87C-886FDB3D71CE}" type="datetimeFigureOut">
              <a:rPr lang="en-IN" smtClean="0"/>
              <a:t>06-10-2017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32303478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2C251-C048-497A-B87C-886FDB3D71CE}" type="datetimeFigureOut">
              <a:rPr lang="en-IN" smtClean="0"/>
              <a:t>06-10-2017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lvl="0" rt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85532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62C251-C048-497A-B87C-886FDB3D71CE}" type="datetimeFigureOut">
              <a:rPr lang="en-IN" smtClean="0"/>
              <a:t>06-10-2017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2310088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62C251-C048-497A-B87C-886FDB3D71CE}" type="datetimeFigureOut">
              <a:rPr lang="en-IN" smtClean="0"/>
              <a:t>06-10-2017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5155163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D62C251-C048-497A-B87C-886FDB3D71CE}" type="datetimeFigureOut">
              <a:rPr lang="en-IN" smtClean="0"/>
              <a:t>06-10-2017</a:t>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rtl="0">
              <a:spcBef>
                <a:spcPts val="0"/>
              </a:spcBef>
              <a:buNone/>
            </a:pPr>
            <a:fld id="{00000000-1234-1234-1234-123412341234}" type="slidenum">
              <a:rPr lang="en" sz="1000" smtClean="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extLst>
      <p:ext uri="{BB962C8B-B14F-4D97-AF65-F5344CB8AC3E}">
        <p14:creationId xmlns:p14="http://schemas.microsoft.com/office/powerpoint/2010/main" val="122769316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Shape 95" descr="Augmented-reality.png"/>
          <p:cNvPicPr preferRelativeResize="0"/>
          <p:nvPr/>
        </p:nvPicPr>
        <p:blipFill>
          <a:blip r:embed="rId3">
            <a:alphaModFix/>
          </a:blip>
          <a:stretch>
            <a:fillRect/>
          </a:stretch>
        </p:blipFill>
        <p:spPr>
          <a:xfrm>
            <a:off x="54525" y="461612"/>
            <a:ext cx="5147400" cy="3418725"/>
          </a:xfrm>
          <a:prstGeom prst="rect">
            <a:avLst/>
          </a:prstGeom>
          <a:noFill/>
          <a:ln>
            <a:noFill/>
          </a:ln>
        </p:spPr>
      </p:pic>
      <p:sp>
        <p:nvSpPr>
          <p:cNvPr id="96" name="Shape 96"/>
          <p:cNvSpPr txBox="1">
            <a:spLocks noGrp="1"/>
          </p:cNvSpPr>
          <p:nvPr>
            <p:ph type="ctrTitle" idx="4294967295"/>
          </p:nvPr>
        </p:nvSpPr>
        <p:spPr>
          <a:xfrm>
            <a:off x="4822825" y="1974397"/>
            <a:ext cx="7673975" cy="1441450"/>
          </a:xfrm>
          <a:prstGeom prst="rect">
            <a:avLst/>
          </a:prstGeom>
        </p:spPr>
        <p:txBody>
          <a:bodyPr wrap="square" lIns="91425" tIns="91425" rIns="91425" bIns="91425" anchor="t" anchorCtr="0">
            <a:noAutofit/>
          </a:bodyPr>
          <a:lstStyle/>
          <a:p>
            <a:pPr lvl="0">
              <a:spcBef>
                <a:spcPts val="0"/>
              </a:spcBef>
              <a:buNone/>
            </a:pPr>
            <a:r>
              <a:rPr lang="en" sz="4800" dirty="0">
                <a:solidFill>
                  <a:schemeClr val="bg2">
                    <a:lumMod val="50000"/>
                  </a:schemeClr>
                </a:solidFill>
                <a:latin typeface="Roboto"/>
                <a:ea typeface="Roboto"/>
                <a:cs typeface="Roboto"/>
                <a:sym typeface="Roboto"/>
              </a:rPr>
              <a:t>AUGMENTED </a:t>
            </a:r>
          </a:p>
          <a:p>
            <a:pPr lvl="0" rtl="0">
              <a:spcBef>
                <a:spcPts val="0"/>
              </a:spcBef>
              <a:buNone/>
            </a:pPr>
            <a:r>
              <a:rPr lang="en" sz="4800" dirty="0">
                <a:solidFill>
                  <a:schemeClr val="bg2">
                    <a:lumMod val="50000"/>
                  </a:schemeClr>
                </a:solidFill>
                <a:latin typeface="Roboto"/>
                <a:ea typeface="Roboto"/>
                <a:cs typeface="Roboto"/>
                <a:sym typeface="Roboto"/>
              </a:rPr>
              <a:t>REALITY</a:t>
            </a:r>
          </a:p>
        </p:txBody>
      </p:sp>
      <p:sp>
        <p:nvSpPr>
          <p:cNvPr id="2" name="TextBox 1"/>
          <p:cNvSpPr txBox="1"/>
          <p:nvPr/>
        </p:nvSpPr>
        <p:spPr>
          <a:xfrm>
            <a:off x="4822825" y="3618727"/>
            <a:ext cx="3142343" cy="523220"/>
          </a:xfrm>
          <a:prstGeom prst="rect">
            <a:avLst/>
          </a:prstGeom>
          <a:noFill/>
        </p:spPr>
        <p:txBody>
          <a:bodyPr wrap="square" rtlCol="0">
            <a:spAutoFit/>
          </a:bodyPr>
          <a:lstStyle/>
          <a:p>
            <a:r>
              <a:rPr lang="en-IN" dirty="0" err="1" smtClean="0">
                <a:solidFill>
                  <a:schemeClr val="bg2">
                    <a:lumMod val="50000"/>
                  </a:schemeClr>
                </a:solidFill>
              </a:rPr>
              <a:t>Manimaran</a:t>
            </a:r>
            <a:r>
              <a:rPr lang="en-IN" dirty="0" smtClean="0">
                <a:solidFill>
                  <a:schemeClr val="bg2">
                    <a:lumMod val="50000"/>
                  </a:schemeClr>
                </a:solidFill>
              </a:rPr>
              <a:t> N</a:t>
            </a:r>
          </a:p>
          <a:p>
            <a:r>
              <a:rPr lang="en-IN" dirty="0" smtClean="0">
                <a:solidFill>
                  <a:schemeClr val="bg2">
                    <a:lumMod val="50000"/>
                  </a:schemeClr>
                </a:solidFill>
              </a:rPr>
              <a:t>Roll no:31</a:t>
            </a:r>
            <a:endParaRPr lang="en-IN" dirty="0">
              <a:solidFill>
                <a:schemeClr val="bg2">
                  <a:lumMod val="50000"/>
                </a:schemeClr>
              </a:solidFill>
            </a:endParaRPr>
          </a:p>
        </p:txBody>
      </p:sp>
      <p:cxnSp>
        <p:nvCxnSpPr>
          <p:cNvPr id="18" name="Straight Connector 17"/>
          <p:cNvCxnSpPr/>
          <p:nvPr/>
        </p:nvCxnSpPr>
        <p:spPr>
          <a:xfrm>
            <a:off x="4898571" y="3476171"/>
            <a:ext cx="1197429" cy="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Shape 158"/>
          <p:cNvPicPr preferRelativeResize="0"/>
          <p:nvPr/>
        </p:nvPicPr>
        <p:blipFill>
          <a:blip r:embed="rId3">
            <a:alphaModFix/>
          </a:blip>
          <a:stretch>
            <a:fillRect/>
          </a:stretch>
        </p:blipFill>
        <p:spPr>
          <a:xfrm>
            <a:off x="557575" y="789150"/>
            <a:ext cx="7772400" cy="4286250"/>
          </a:xfrm>
          <a:prstGeom prst="rect">
            <a:avLst/>
          </a:prstGeom>
          <a:noFill/>
          <a:ln>
            <a:noFill/>
          </a:ln>
        </p:spPr>
      </p:pic>
      <p:sp>
        <p:nvSpPr>
          <p:cNvPr id="159" name="Shape 159"/>
          <p:cNvSpPr txBox="1"/>
          <p:nvPr/>
        </p:nvSpPr>
        <p:spPr>
          <a:xfrm>
            <a:off x="332200" y="269600"/>
            <a:ext cx="4580100" cy="681600"/>
          </a:xfrm>
          <a:prstGeom prst="rect">
            <a:avLst/>
          </a:prstGeom>
          <a:noFill/>
          <a:ln>
            <a:noFill/>
          </a:ln>
        </p:spPr>
        <p:txBody>
          <a:bodyPr wrap="square" lIns="91425" tIns="91425" rIns="91425" bIns="91425" anchor="t" anchorCtr="0">
            <a:noAutofit/>
          </a:bodyPr>
          <a:lstStyle/>
          <a:p>
            <a:pPr lvl="0">
              <a:spcBef>
                <a:spcPts val="0"/>
              </a:spcBef>
              <a:buNone/>
            </a:pPr>
            <a:r>
              <a:rPr lang="en" sz="2400">
                <a:solidFill>
                  <a:srgbClr val="666666"/>
                </a:solidFill>
              </a:rPr>
              <a:t>HMD</a:t>
            </a:r>
          </a:p>
        </p:txBody>
      </p:sp>
      <p:cxnSp>
        <p:nvCxnSpPr>
          <p:cNvPr id="160" name="Shape 160"/>
          <p:cNvCxnSpPr/>
          <p:nvPr/>
        </p:nvCxnSpPr>
        <p:spPr>
          <a:xfrm>
            <a:off x="432150" y="342300"/>
            <a:ext cx="354300" cy="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152400" y="152400"/>
            <a:ext cx="8382000" cy="45815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5" name="Shape 165"/>
          <p:cNvSpPr txBox="1"/>
          <p:nvPr/>
        </p:nvSpPr>
        <p:spPr>
          <a:xfrm>
            <a:off x="705862" y="10645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2400" b="1" dirty="0">
                <a:solidFill>
                  <a:srgbClr val="666666"/>
                </a:solidFill>
                <a:latin typeface="Raleway"/>
                <a:ea typeface="Raleway"/>
                <a:cs typeface="Raleway"/>
                <a:sym typeface="Raleway"/>
              </a:rPr>
              <a:t>EYEGLASSES</a:t>
            </a:r>
          </a:p>
        </p:txBody>
      </p:sp>
      <p:sp>
        <p:nvSpPr>
          <p:cNvPr id="166" name="Shape 166"/>
          <p:cNvSpPr txBox="1"/>
          <p:nvPr/>
        </p:nvSpPr>
        <p:spPr>
          <a:xfrm>
            <a:off x="3918175" y="1667100"/>
            <a:ext cx="4880700" cy="1809300"/>
          </a:xfrm>
          <a:prstGeom prst="rect">
            <a:avLst/>
          </a:prstGeom>
          <a:noFill/>
          <a:ln>
            <a:noFill/>
          </a:ln>
        </p:spPr>
        <p:txBody>
          <a:bodyPr wrap="square" lIns="91425" tIns="91425" rIns="91425" bIns="91425" anchor="t" anchorCtr="0">
            <a:noAutofit/>
          </a:bodyPr>
          <a:lstStyle/>
          <a:p>
            <a:pPr lvl="0" rtl="0">
              <a:spcBef>
                <a:spcPts val="0"/>
              </a:spcBef>
              <a:buNone/>
            </a:pPr>
            <a:r>
              <a:rPr lang="en" dirty="0">
                <a:solidFill>
                  <a:schemeClr val="bg2">
                    <a:lumMod val="50000"/>
                  </a:schemeClr>
                </a:solidFill>
              </a:rPr>
              <a:t>AR Displays can be rendered on devices resembling eyeglasses </a:t>
            </a:r>
            <a:r>
              <a:rPr lang="en" dirty="0" smtClean="0">
                <a:solidFill>
                  <a:schemeClr val="bg2">
                    <a:lumMod val="50000"/>
                  </a:schemeClr>
                </a:solidFill>
              </a:rPr>
              <a:t>.</a:t>
            </a:r>
          </a:p>
          <a:p>
            <a:pPr lvl="0" rtl="0">
              <a:spcBef>
                <a:spcPts val="0"/>
              </a:spcBef>
              <a:buNone/>
            </a:pPr>
            <a:endParaRPr lang="en" dirty="0">
              <a:solidFill>
                <a:schemeClr val="bg2">
                  <a:lumMod val="50000"/>
                </a:schemeClr>
              </a:solidFill>
            </a:endParaRPr>
          </a:p>
          <a:p>
            <a:pPr lvl="0" rtl="0">
              <a:spcBef>
                <a:spcPts val="0"/>
              </a:spcBef>
              <a:buNone/>
            </a:pPr>
            <a:r>
              <a:rPr lang="en" dirty="0" smtClean="0">
                <a:solidFill>
                  <a:schemeClr val="bg2">
                    <a:lumMod val="50000"/>
                  </a:schemeClr>
                </a:solidFill>
              </a:rPr>
              <a:t> </a:t>
            </a:r>
            <a:r>
              <a:rPr lang="en" dirty="0">
                <a:solidFill>
                  <a:schemeClr val="bg2">
                    <a:lumMod val="50000"/>
                  </a:schemeClr>
                </a:solidFill>
              </a:rPr>
              <a:t>Versions includes eyewear that employes camera to intercept the real world view and redisplay its augmented view through the eyepieces and devices  and devices in which the AR imaginary is projected through or reflected off the surfaces of the eyewear lens pieces.</a:t>
            </a:r>
          </a:p>
        </p:txBody>
      </p:sp>
      <p:cxnSp>
        <p:nvCxnSpPr>
          <p:cNvPr id="167" name="Shape 167"/>
          <p:cNvCxnSpPr/>
          <p:nvPr/>
        </p:nvCxnSpPr>
        <p:spPr>
          <a:xfrm rot="10800000" flipH="1">
            <a:off x="790175" y="1105375"/>
            <a:ext cx="835200" cy="16500"/>
          </a:xfrm>
          <a:prstGeom prst="straightConnector1">
            <a:avLst/>
          </a:prstGeom>
          <a:noFill/>
          <a:ln w="9525" cap="flat" cmpd="sng">
            <a:solidFill>
              <a:schemeClr val="dk2"/>
            </a:solidFill>
            <a:prstDash val="solid"/>
            <a:round/>
            <a:headEnd type="none" w="lg" len="lg"/>
            <a:tailEnd type="none" w="lg" len="lg"/>
          </a:ln>
        </p:spPr>
      </p:cxnSp>
      <p:pic>
        <p:nvPicPr>
          <p:cNvPr id="168" name="Shape 168" descr="M100-smart-glasses-v2.png"/>
          <p:cNvPicPr preferRelativeResize="0"/>
          <p:nvPr/>
        </p:nvPicPr>
        <p:blipFill>
          <a:blip r:embed="rId3">
            <a:alphaModFix/>
          </a:blip>
          <a:stretch>
            <a:fillRect/>
          </a:stretch>
        </p:blipFill>
        <p:spPr>
          <a:xfrm>
            <a:off x="0" y="1825025"/>
            <a:ext cx="3183274" cy="1261250"/>
          </a:xfrm>
          <a:prstGeom prst="rect">
            <a:avLst/>
          </a:prstGeom>
          <a:noFill/>
          <a:ln>
            <a:noFill/>
          </a:ln>
        </p:spPr>
      </p:pic>
      <p:cxnSp>
        <p:nvCxnSpPr>
          <p:cNvPr id="6" name="Straight Connector 5"/>
          <p:cNvCxnSpPr/>
          <p:nvPr/>
        </p:nvCxnSpPr>
        <p:spPr>
          <a:xfrm flipH="1">
            <a:off x="3616349" y="1536862"/>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192" name="Shape 192"/>
          <p:cNvSpPr txBox="1"/>
          <p:nvPr/>
        </p:nvSpPr>
        <p:spPr>
          <a:xfrm>
            <a:off x="656237" y="9238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2400" b="1">
                <a:solidFill>
                  <a:srgbClr val="666666"/>
                </a:solidFill>
                <a:latin typeface="Raleway"/>
                <a:ea typeface="Raleway"/>
                <a:cs typeface="Raleway"/>
                <a:sym typeface="Raleway"/>
              </a:rPr>
              <a:t>HANDHELD </a:t>
            </a:r>
          </a:p>
        </p:txBody>
      </p:sp>
      <p:sp>
        <p:nvSpPr>
          <p:cNvPr id="193" name="Shape 193"/>
          <p:cNvSpPr txBox="1"/>
          <p:nvPr/>
        </p:nvSpPr>
        <p:spPr>
          <a:xfrm>
            <a:off x="3858261" y="1621050"/>
            <a:ext cx="4880700" cy="2334300"/>
          </a:xfrm>
          <a:prstGeom prst="rect">
            <a:avLst/>
          </a:prstGeom>
          <a:noFill/>
          <a:ln>
            <a:noFill/>
          </a:ln>
        </p:spPr>
        <p:txBody>
          <a:bodyPr wrap="square" lIns="91425" tIns="91425" rIns="91425" bIns="91425" anchor="t" anchorCtr="0">
            <a:noAutofit/>
          </a:bodyPr>
          <a:lstStyle/>
          <a:p>
            <a:pPr lvl="0" rtl="0">
              <a:spcBef>
                <a:spcPts val="0"/>
              </a:spcBef>
              <a:buNone/>
            </a:pPr>
            <a:r>
              <a:rPr lang="en" dirty="0">
                <a:solidFill>
                  <a:schemeClr val="bg2">
                    <a:lumMod val="50000"/>
                  </a:schemeClr>
                </a:solidFill>
              </a:rPr>
              <a:t>Handheld displays employ a small display that fits in a user's hand </a:t>
            </a:r>
            <a:r>
              <a:rPr lang="en" dirty="0" smtClean="0">
                <a:solidFill>
                  <a:schemeClr val="bg2">
                    <a:lumMod val="50000"/>
                  </a:schemeClr>
                </a:solidFill>
              </a:rPr>
              <a:t>.</a:t>
            </a:r>
          </a:p>
          <a:p>
            <a:pPr lvl="0" rtl="0">
              <a:spcBef>
                <a:spcPts val="0"/>
              </a:spcBef>
              <a:buNone/>
            </a:pPr>
            <a:endParaRPr lang="en" dirty="0">
              <a:solidFill>
                <a:schemeClr val="bg2">
                  <a:lumMod val="50000"/>
                </a:schemeClr>
              </a:solidFill>
            </a:endParaRPr>
          </a:p>
          <a:p>
            <a:pPr lvl="0" rtl="0">
              <a:spcBef>
                <a:spcPts val="0"/>
              </a:spcBef>
              <a:buNone/>
            </a:pPr>
            <a:r>
              <a:rPr lang="en" dirty="0" smtClean="0">
                <a:solidFill>
                  <a:schemeClr val="bg2">
                    <a:lumMod val="50000"/>
                  </a:schemeClr>
                </a:solidFill>
              </a:rPr>
              <a:t> </a:t>
            </a:r>
            <a:r>
              <a:rPr lang="en" dirty="0">
                <a:solidFill>
                  <a:schemeClr val="bg2">
                    <a:lumMod val="50000"/>
                  </a:schemeClr>
                </a:solidFill>
              </a:rPr>
              <a:t>Al handheld AR solutions to date opt for video see-through Initially handheld AR employed fiducial markers  and later GPS units and MEMS sensors such as digital compasses and six degrees of freedom accelerometer- gyroscope </a:t>
            </a:r>
            <a:r>
              <a:rPr lang="en" dirty="0" smtClean="0">
                <a:solidFill>
                  <a:schemeClr val="bg2">
                    <a:lumMod val="50000"/>
                  </a:schemeClr>
                </a:solidFill>
              </a:rPr>
              <a:t>.</a:t>
            </a:r>
          </a:p>
          <a:p>
            <a:pPr lvl="0" rtl="0">
              <a:spcBef>
                <a:spcPts val="0"/>
              </a:spcBef>
              <a:buNone/>
            </a:pPr>
            <a:endParaRPr lang="en" dirty="0">
              <a:solidFill>
                <a:schemeClr val="bg2">
                  <a:lumMod val="50000"/>
                </a:schemeClr>
              </a:solidFill>
            </a:endParaRPr>
          </a:p>
          <a:p>
            <a:pPr lvl="0" rtl="0">
              <a:spcBef>
                <a:spcPts val="0"/>
              </a:spcBef>
              <a:buNone/>
            </a:pPr>
            <a:r>
              <a:rPr lang="en" dirty="0" smtClean="0">
                <a:solidFill>
                  <a:schemeClr val="bg2">
                    <a:lumMod val="50000"/>
                  </a:schemeClr>
                </a:solidFill>
              </a:rPr>
              <a:t> </a:t>
            </a:r>
            <a:r>
              <a:rPr lang="en" dirty="0">
                <a:solidFill>
                  <a:schemeClr val="bg2">
                    <a:lumMod val="50000"/>
                  </a:schemeClr>
                </a:solidFill>
              </a:rPr>
              <a:t>Today SLAM markerless trackers such as PTAM are starting to come into use.</a:t>
            </a:r>
          </a:p>
        </p:txBody>
      </p:sp>
      <p:cxnSp>
        <p:nvCxnSpPr>
          <p:cNvPr id="194" name="Shape 194"/>
          <p:cNvCxnSpPr/>
          <p:nvPr/>
        </p:nvCxnSpPr>
        <p:spPr>
          <a:xfrm rot="10800000" flipH="1">
            <a:off x="765350" y="923825"/>
            <a:ext cx="835200" cy="16500"/>
          </a:xfrm>
          <a:prstGeom prst="straightConnector1">
            <a:avLst/>
          </a:prstGeom>
          <a:noFill/>
          <a:ln w="9525" cap="flat" cmpd="sng">
            <a:solidFill>
              <a:schemeClr val="dk2"/>
            </a:solidFill>
            <a:prstDash val="solid"/>
            <a:round/>
            <a:headEnd type="none" w="lg" len="lg"/>
            <a:tailEnd type="none" w="lg" len="lg"/>
          </a:ln>
          <a:effectLst>
            <a:outerShdw blurRad="50800" dist="38100" dir="2700000" algn="tl" rotWithShape="0">
              <a:prstClr val="black">
                <a:alpha val="40000"/>
              </a:prstClr>
            </a:outerShdw>
          </a:effectLst>
        </p:spPr>
      </p:cxnSp>
      <p:pic>
        <p:nvPicPr>
          <p:cNvPr id="195" name="Shape 195" descr="hold-512.png"/>
          <p:cNvPicPr preferRelativeResize="0"/>
          <p:nvPr/>
        </p:nvPicPr>
        <p:blipFill>
          <a:blip r:embed="rId3">
            <a:alphaModFix/>
          </a:blip>
          <a:stretch>
            <a:fillRect/>
          </a:stretch>
        </p:blipFill>
        <p:spPr>
          <a:xfrm>
            <a:off x="412300" y="1684325"/>
            <a:ext cx="2207750" cy="2207750"/>
          </a:xfrm>
          <a:prstGeom prst="rect">
            <a:avLst/>
          </a:prstGeom>
          <a:noFill/>
          <a:ln>
            <a:noFill/>
          </a:ln>
        </p:spPr>
      </p:pic>
      <p:cxnSp>
        <p:nvCxnSpPr>
          <p:cNvPr id="6" name="Straight Connector 5"/>
          <p:cNvCxnSpPr/>
          <p:nvPr/>
        </p:nvCxnSpPr>
        <p:spPr>
          <a:xfrm flipH="1">
            <a:off x="3616349" y="1536862"/>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pic>
        <p:nvPicPr>
          <p:cNvPr id="200" name="Shape 200" descr="IRON-MAN-3-TONY-STARK-RDJ-HUD.png"/>
          <p:cNvPicPr preferRelativeResize="0"/>
          <p:nvPr/>
        </p:nvPicPr>
        <p:blipFill>
          <a:blip r:embed="rId3">
            <a:alphaModFix/>
          </a:blip>
          <a:stretch>
            <a:fillRect/>
          </a:stretch>
        </p:blipFill>
        <p:spPr>
          <a:xfrm>
            <a:off x="0" y="0"/>
            <a:ext cx="9143999" cy="5120844"/>
          </a:xfrm>
          <a:prstGeom prst="rect">
            <a:avLst/>
          </a:prstGeom>
          <a:noFill/>
          <a:ln>
            <a:noFill/>
          </a:ln>
        </p:spPr>
      </p:pic>
      <p:sp>
        <p:nvSpPr>
          <p:cNvPr id="201" name="Shape 201"/>
          <p:cNvSpPr txBox="1"/>
          <p:nvPr/>
        </p:nvSpPr>
        <p:spPr>
          <a:xfrm>
            <a:off x="6712375" y="4252950"/>
            <a:ext cx="4338900" cy="867900"/>
          </a:xfrm>
          <a:prstGeom prst="rect">
            <a:avLst/>
          </a:prstGeom>
          <a:noFill/>
          <a:ln>
            <a:noFill/>
          </a:ln>
        </p:spPr>
        <p:txBody>
          <a:bodyPr wrap="square" lIns="91425" tIns="91425" rIns="91425" bIns="91425" anchor="t" anchorCtr="0">
            <a:noAutofit/>
          </a:bodyPr>
          <a:lstStyle/>
          <a:p>
            <a:pPr lvl="0">
              <a:spcBef>
                <a:spcPts val="0"/>
              </a:spcBef>
              <a:buNone/>
            </a:pPr>
            <a:r>
              <a:rPr lang="en" sz="4800">
                <a:solidFill>
                  <a:schemeClr val="lt1"/>
                </a:solidFill>
              </a:rPr>
              <a:t>HUD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Shape 206" descr="Jaguar-Virtual-windscreen-2.jpg"/>
          <p:cNvPicPr preferRelativeResize="0"/>
          <p:nvPr/>
        </p:nvPicPr>
        <p:blipFill rotWithShape="1">
          <a:blip r:embed="rId3">
            <a:alphaModFix amt="50000"/>
          </a:blip>
          <a:srcRect l="4153" r="4162"/>
          <a:stretch/>
        </p:blipFill>
        <p:spPr>
          <a:xfrm>
            <a:off x="0" y="0"/>
            <a:ext cx="9144003" cy="5143497"/>
          </a:xfrm>
          <a:prstGeom prst="rect">
            <a:avLst/>
          </a:prstGeom>
          <a:noFill/>
          <a:ln>
            <a:noFill/>
          </a:ln>
        </p:spPr>
      </p:pic>
      <p:sp>
        <p:nvSpPr>
          <p:cNvPr id="207" name="Shape 207"/>
          <p:cNvSpPr txBox="1">
            <a:spLocks noGrp="1"/>
          </p:cNvSpPr>
          <p:nvPr>
            <p:ph type="ctrTitle"/>
          </p:nvPr>
        </p:nvSpPr>
        <p:spPr>
          <a:prstGeom prst="rect">
            <a:avLst/>
          </a:prstGeom>
        </p:spPr>
        <p:txBody>
          <a:bodyPr wrap="square" lIns="91425" tIns="91425" rIns="91425" bIns="91425" anchor="ctr" anchorCtr="0">
            <a:noAutofit/>
          </a:bodyPr>
          <a:lstStyle/>
          <a:p>
            <a:pPr lvl="0">
              <a:spcBef>
                <a:spcPts val="0"/>
              </a:spcBef>
              <a:buNone/>
            </a:pPr>
            <a:r>
              <a:rPr lang="en" b="1"/>
              <a:t>HEAD UP DISPLAY</a:t>
            </a:r>
          </a:p>
        </p:txBody>
      </p:sp>
      <p:sp>
        <p:nvSpPr>
          <p:cNvPr id="208" name="Shape 208"/>
          <p:cNvSpPr/>
          <p:nvPr/>
        </p:nvSpPr>
        <p:spPr>
          <a:xfrm>
            <a:off x="2127750" y="2246700"/>
            <a:ext cx="4780800" cy="744000"/>
          </a:xfrm>
          <a:prstGeom prst="rect">
            <a:avLst/>
          </a:prstGeom>
          <a:noFill/>
          <a:ln w="9525" cap="flat" cmpd="sng">
            <a:solidFill>
              <a:schemeClr val="lt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descr="E1OSAB_2016_v20n4_481_f001.jpg"/>
          <p:cNvPicPr preferRelativeResize="0"/>
          <p:nvPr/>
        </p:nvPicPr>
        <p:blipFill>
          <a:blip r:embed="rId3">
            <a:alphaModFix/>
          </a:blip>
          <a:stretch>
            <a:fillRect/>
          </a:stretch>
        </p:blipFill>
        <p:spPr>
          <a:xfrm>
            <a:off x="1327850" y="978400"/>
            <a:ext cx="6981274" cy="29175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descr="Virtual-Realism-to-Real-Estate.jpg"/>
          <p:cNvPicPr preferRelativeResize="0"/>
          <p:nvPr/>
        </p:nvPicPr>
        <p:blipFill rotWithShape="1">
          <a:blip r:embed="rId3">
            <a:alphaModFix amt="80000"/>
          </a:blip>
          <a:srcRect/>
          <a:stretch/>
        </p:blipFill>
        <p:spPr>
          <a:xfrm>
            <a:off x="0" y="0"/>
            <a:ext cx="9144003" cy="5143496"/>
          </a:xfrm>
          <a:prstGeom prst="rect">
            <a:avLst/>
          </a:prstGeom>
          <a:noFill/>
          <a:ln>
            <a:noFill/>
          </a:ln>
        </p:spPr>
      </p:pic>
      <p:sp>
        <p:nvSpPr>
          <p:cNvPr id="219" name="Shape 219"/>
          <p:cNvSpPr txBox="1">
            <a:spLocks noGrp="1"/>
          </p:cNvSpPr>
          <p:nvPr>
            <p:ph type="body" idx="1"/>
          </p:nvPr>
        </p:nvSpPr>
        <p:spPr>
          <a:xfrm>
            <a:off x="1315849" y="1738600"/>
            <a:ext cx="7279200" cy="1257300"/>
          </a:xfrm>
          <a:prstGeom prst="rect">
            <a:avLst/>
          </a:prstGeom>
        </p:spPr>
        <p:txBody>
          <a:bodyPr wrap="square" lIns="91425" tIns="91425" rIns="91425" bIns="91425" anchor="b" anchorCtr="0">
            <a:noAutofit/>
          </a:bodyPr>
          <a:lstStyle/>
          <a:p>
            <a:pPr lvl="0">
              <a:spcBef>
                <a:spcPts val="0"/>
              </a:spcBef>
              <a:buNone/>
            </a:pPr>
            <a:r>
              <a:rPr lang="en" sz="3600" b="1" dirty="0"/>
              <a:t>SPATIAL AUGMENTED REALITY</a:t>
            </a:r>
          </a:p>
        </p:txBody>
      </p:sp>
      <p:sp>
        <p:nvSpPr>
          <p:cNvPr id="220" name="Shape 220"/>
          <p:cNvSpPr/>
          <p:nvPr/>
        </p:nvSpPr>
        <p:spPr>
          <a:xfrm>
            <a:off x="1177325" y="2287000"/>
            <a:ext cx="7124700" cy="708900"/>
          </a:xfrm>
          <a:prstGeom prst="rect">
            <a:avLst/>
          </a:prstGeom>
          <a:noFill/>
          <a:ln w="9525" cap="flat" cmpd="sng">
            <a:solidFill>
              <a:schemeClr val="lt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4"/>
        <p:cNvGrpSpPr/>
        <p:nvPr/>
      </p:nvGrpSpPr>
      <p:grpSpPr>
        <a:xfrm>
          <a:off x="0" y="0"/>
          <a:ext cx="0" cy="0"/>
          <a:chOff x="0" y="0"/>
          <a:chExt cx="0" cy="0"/>
        </a:xfrm>
      </p:grpSpPr>
      <p:sp>
        <p:nvSpPr>
          <p:cNvPr id="225" name="Shape 225"/>
          <p:cNvSpPr txBox="1"/>
          <p:nvPr/>
        </p:nvSpPr>
        <p:spPr>
          <a:xfrm>
            <a:off x="656237" y="9238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3600" b="1">
                <a:solidFill>
                  <a:srgbClr val="666666"/>
                </a:solidFill>
                <a:latin typeface="Raleway"/>
                <a:ea typeface="Raleway"/>
                <a:cs typeface="Raleway"/>
                <a:sym typeface="Raleway"/>
              </a:rPr>
              <a:t>S</a:t>
            </a:r>
            <a:r>
              <a:rPr lang="en" sz="2400" b="1">
                <a:solidFill>
                  <a:srgbClr val="666666"/>
                </a:solidFill>
                <a:latin typeface="Raleway"/>
                <a:ea typeface="Raleway"/>
                <a:cs typeface="Raleway"/>
                <a:sym typeface="Raleway"/>
              </a:rPr>
              <a:t>PATIAL </a:t>
            </a:r>
            <a:r>
              <a:rPr lang="en" sz="3600" b="1">
                <a:solidFill>
                  <a:srgbClr val="666666"/>
                </a:solidFill>
                <a:latin typeface="Raleway"/>
                <a:ea typeface="Raleway"/>
                <a:cs typeface="Raleway"/>
                <a:sym typeface="Raleway"/>
              </a:rPr>
              <a:t>A</a:t>
            </a:r>
            <a:r>
              <a:rPr lang="en" sz="2400" b="1">
                <a:solidFill>
                  <a:srgbClr val="666666"/>
                </a:solidFill>
                <a:latin typeface="Raleway"/>
                <a:ea typeface="Raleway"/>
                <a:cs typeface="Raleway"/>
                <a:sym typeface="Raleway"/>
              </a:rPr>
              <a:t>UGMENTED </a:t>
            </a:r>
            <a:r>
              <a:rPr lang="en" sz="3600" b="1">
                <a:solidFill>
                  <a:srgbClr val="666666"/>
                </a:solidFill>
                <a:latin typeface="Raleway"/>
                <a:ea typeface="Raleway"/>
                <a:cs typeface="Raleway"/>
                <a:sym typeface="Raleway"/>
              </a:rPr>
              <a:t>R</a:t>
            </a:r>
            <a:r>
              <a:rPr lang="en" sz="2400" b="1">
                <a:solidFill>
                  <a:srgbClr val="666666"/>
                </a:solidFill>
                <a:latin typeface="Raleway"/>
                <a:ea typeface="Raleway"/>
                <a:cs typeface="Raleway"/>
                <a:sym typeface="Raleway"/>
              </a:rPr>
              <a:t>EALITY</a:t>
            </a:r>
          </a:p>
        </p:txBody>
      </p:sp>
      <p:sp>
        <p:nvSpPr>
          <p:cNvPr id="226" name="Shape 226"/>
          <p:cNvSpPr txBox="1"/>
          <p:nvPr/>
        </p:nvSpPr>
        <p:spPr>
          <a:xfrm>
            <a:off x="3918300" y="1473728"/>
            <a:ext cx="4880700" cy="2289300"/>
          </a:xfrm>
          <a:prstGeom prst="rect">
            <a:avLst/>
          </a:prstGeom>
          <a:noFill/>
          <a:ln>
            <a:noFill/>
          </a:ln>
        </p:spPr>
        <p:txBody>
          <a:bodyPr wrap="square" lIns="91425" tIns="91425" rIns="91425" bIns="91425" anchor="t" anchorCtr="0">
            <a:noAutofit/>
          </a:bodyPr>
          <a:lstStyle/>
          <a:p>
            <a:pPr lvl="0" rtl="0">
              <a:spcBef>
                <a:spcPts val="0"/>
              </a:spcBef>
              <a:buNone/>
            </a:pPr>
            <a:r>
              <a:rPr lang="en" dirty="0">
                <a:solidFill>
                  <a:schemeClr val="bg2">
                    <a:lumMod val="50000"/>
                  </a:schemeClr>
                </a:solidFill>
              </a:rPr>
              <a:t>Spatial Augmented Reality Augments real world objects and scenes without the use of special displays such as monitors , HMD , or hand held devices . SAR makes use of digital projectors to display graphical information about physical objects </a:t>
            </a:r>
            <a:r>
              <a:rPr lang="en" dirty="0" smtClean="0">
                <a:solidFill>
                  <a:schemeClr val="bg2">
                    <a:lumMod val="50000"/>
                  </a:schemeClr>
                </a:solidFill>
              </a:rPr>
              <a:t>.</a:t>
            </a:r>
            <a:endParaRPr lang="en" dirty="0">
              <a:solidFill>
                <a:schemeClr val="bg2">
                  <a:lumMod val="50000"/>
                </a:schemeClr>
              </a:solidFill>
            </a:endParaRPr>
          </a:p>
          <a:p>
            <a:pPr lvl="0" rtl="0">
              <a:spcBef>
                <a:spcPts val="0"/>
              </a:spcBef>
              <a:buNone/>
            </a:pPr>
            <a:endParaRPr dirty="0">
              <a:solidFill>
                <a:schemeClr val="bg2">
                  <a:lumMod val="50000"/>
                </a:schemeClr>
              </a:solidFill>
            </a:endParaRPr>
          </a:p>
          <a:p>
            <a:pPr lvl="0" rtl="0">
              <a:spcBef>
                <a:spcPts val="0"/>
              </a:spcBef>
              <a:buNone/>
            </a:pPr>
            <a:r>
              <a:rPr lang="en" dirty="0">
                <a:solidFill>
                  <a:schemeClr val="bg2">
                    <a:lumMod val="50000"/>
                  </a:schemeClr>
                </a:solidFill>
              </a:rPr>
              <a:t>The </a:t>
            </a:r>
            <a:r>
              <a:rPr lang="en" dirty="0" smtClean="0">
                <a:solidFill>
                  <a:schemeClr val="bg2">
                    <a:lumMod val="50000"/>
                  </a:schemeClr>
                </a:solidFill>
              </a:rPr>
              <a:t>Key </a:t>
            </a:r>
            <a:r>
              <a:rPr lang="en" dirty="0">
                <a:solidFill>
                  <a:schemeClr val="bg2">
                    <a:lumMod val="50000"/>
                  </a:schemeClr>
                </a:solidFill>
              </a:rPr>
              <a:t>difference in SAR is that the display is separated from the users of the system . Because the displays are not associated with each user's, SAR scales naturally up to group of users , thus allowing  for collocated collaboration between users.</a:t>
            </a:r>
          </a:p>
        </p:txBody>
      </p:sp>
      <p:cxnSp>
        <p:nvCxnSpPr>
          <p:cNvPr id="227" name="Shape 227"/>
          <p:cNvCxnSpPr/>
          <p:nvPr/>
        </p:nvCxnSpPr>
        <p:spPr>
          <a:xfrm rot="10800000" flipH="1">
            <a:off x="765350" y="923825"/>
            <a:ext cx="835200" cy="16500"/>
          </a:xfrm>
          <a:prstGeom prst="straightConnector1">
            <a:avLst/>
          </a:prstGeom>
          <a:noFill/>
          <a:ln w="9525" cap="flat" cmpd="sng">
            <a:solidFill>
              <a:schemeClr val="dk2"/>
            </a:solidFill>
            <a:prstDash val="solid"/>
            <a:round/>
            <a:headEnd type="none" w="lg" len="lg"/>
            <a:tailEnd type="none" w="lg" len="lg"/>
          </a:ln>
        </p:spPr>
      </p:cxnSp>
      <p:cxnSp>
        <p:nvCxnSpPr>
          <p:cNvPr id="5" name="Straight Connector 4"/>
          <p:cNvCxnSpPr/>
          <p:nvPr/>
        </p:nvCxnSpPr>
        <p:spPr>
          <a:xfrm flipH="1">
            <a:off x="3616349" y="1536862"/>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1"/>
        <p:cNvGrpSpPr/>
        <p:nvPr/>
      </p:nvGrpSpPr>
      <p:grpSpPr>
        <a:xfrm>
          <a:off x="0" y="0"/>
          <a:ext cx="0" cy="0"/>
          <a:chOff x="0" y="0"/>
          <a:chExt cx="0" cy="0"/>
        </a:xfrm>
      </p:grpSpPr>
      <p:sp>
        <p:nvSpPr>
          <p:cNvPr id="232" name="Shape 232"/>
          <p:cNvSpPr txBox="1"/>
          <p:nvPr/>
        </p:nvSpPr>
        <p:spPr>
          <a:xfrm>
            <a:off x="656237" y="9238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2400" b="1">
                <a:solidFill>
                  <a:srgbClr val="666666"/>
                </a:solidFill>
                <a:latin typeface="Raleway"/>
                <a:ea typeface="Raleway"/>
                <a:cs typeface="Raleway"/>
                <a:sym typeface="Raleway"/>
              </a:rPr>
              <a:t>TRACKING</a:t>
            </a:r>
          </a:p>
        </p:txBody>
      </p:sp>
      <p:sp>
        <p:nvSpPr>
          <p:cNvPr id="233" name="Shape 233"/>
          <p:cNvSpPr txBox="1"/>
          <p:nvPr/>
        </p:nvSpPr>
        <p:spPr>
          <a:xfrm>
            <a:off x="3876411" y="1684325"/>
            <a:ext cx="4880700" cy="1440900"/>
          </a:xfrm>
          <a:prstGeom prst="rect">
            <a:avLst/>
          </a:prstGeom>
          <a:noFill/>
          <a:ln>
            <a:noFill/>
          </a:ln>
        </p:spPr>
        <p:txBody>
          <a:bodyPr wrap="square" lIns="91425" tIns="91425" rIns="91425" bIns="91425" anchor="t" anchorCtr="0">
            <a:noAutofit/>
          </a:bodyPr>
          <a:lstStyle/>
          <a:p>
            <a:pPr lvl="0" rtl="0">
              <a:spcBef>
                <a:spcPts val="0"/>
              </a:spcBef>
              <a:buNone/>
            </a:pPr>
            <a:r>
              <a:rPr lang="en" dirty="0">
                <a:solidFill>
                  <a:schemeClr val="bg2">
                    <a:lumMod val="50000"/>
                  </a:schemeClr>
                </a:solidFill>
              </a:rPr>
              <a:t>Modern mobile augmented-reality systems use one or more of the following tracking technologies </a:t>
            </a:r>
            <a:r>
              <a:rPr lang="en" dirty="0" smtClean="0">
                <a:solidFill>
                  <a:schemeClr val="bg2">
                    <a:lumMod val="50000"/>
                  </a:schemeClr>
                </a:solidFill>
              </a:rPr>
              <a:t>.</a:t>
            </a:r>
          </a:p>
          <a:p>
            <a:pPr lvl="0" rtl="0">
              <a:spcBef>
                <a:spcPts val="0"/>
              </a:spcBef>
              <a:buNone/>
            </a:pPr>
            <a:endParaRPr lang="en" dirty="0">
              <a:solidFill>
                <a:schemeClr val="bg2">
                  <a:lumMod val="50000"/>
                </a:schemeClr>
              </a:solidFill>
            </a:endParaRPr>
          </a:p>
          <a:p>
            <a:pPr lvl="0" rtl="0">
              <a:spcBef>
                <a:spcPts val="0"/>
              </a:spcBef>
              <a:buNone/>
            </a:pPr>
            <a:r>
              <a:rPr lang="en" dirty="0" smtClean="0">
                <a:solidFill>
                  <a:schemeClr val="bg2">
                    <a:lumMod val="50000"/>
                  </a:schemeClr>
                </a:solidFill>
              </a:rPr>
              <a:t> </a:t>
            </a:r>
            <a:r>
              <a:rPr lang="en" dirty="0">
                <a:solidFill>
                  <a:schemeClr val="bg2">
                    <a:lumMod val="50000"/>
                  </a:schemeClr>
                </a:solidFill>
              </a:rPr>
              <a:t>digital cameras and or  other optical sensors , accelerometers, GPS , gyroscopes , solid state compass , RFID and wireless sensors </a:t>
            </a:r>
            <a:endParaRPr lang="en" dirty="0" smtClean="0">
              <a:solidFill>
                <a:schemeClr val="bg2">
                  <a:lumMod val="50000"/>
                </a:schemeClr>
              </a:solidFill>
            </a:endParaRPr>
          </a:p>
          <a:p>
            <a:pPr lvl="0" rtl="0">
              <a:spcBef>
                <a:spcPts val="0"/>
              </a:spcBef>
              <a:buNone/>
            </a:pPr>
            <a:endParaRPr lang="en" dirty="0">
              <a:solidFill>
                <a:schemeClr val="bg2">
                  <a:lumMod val="50000"/>
                </a:schemeClr>
              </a:solidFill>
            </a:endParaRPr>
          </a:p>
          <a:p>
            <a:pPr lvl="0" rtl="0">
              <a:spcBef>
                <a:spcPts val="0"/>
              </a:spcBef>
              <a:buNone/>
            </a:pPr>
            <a:r>
              <a:rPr lang="en" dirty="0" smtClean="0">
                <a:solidFill>
                  <a:schemeClr val="bg2">
                    <a:lumMod val="50000"/>
                  </a:schemeClr>
                </a:solidFill>
              </a:rPr>
              <a:t>These </a:t>
            </a:r>
            <a:r>
              <a:rPr lang="en" dirty="0">
                <a:solidFill>
                  <a:schemeClr val="bg2">
                    <a:lumMod val="50000"/>
                  </a:schemeClr>
                </a:solidFill>
              </a:rPr>
              <a:t>technologies offer Varying levels of accuracy and precision.</a:t>
            </a:r>
          </a:p>
        </p:txBody>
      </p:sp>
      <p:cxnSp>
        <p:nvCxnSpPr>
          <p:cNvPr id="234" name="Shape 234"/>
          <p:cNvCxnSpPr/>
          <p:nvPr/>
        </p:nvCxnSpPr>
        <p:spPr>
          <a:xfrm rot="10800000" flipH="1">
            <a:off x="765350" y="923825"/>
            <a:ext cx="835200" cy="16500"/>
          </a:xfrm>
          <a:prstGeom prst="straightConnector1">
            <a:avLst/>
          </a:prstGeom>
          <a:noFill/>
          <a:ln w="9525" cap="flat" cmpd="sng">
            <a:solidFill>
              <a:schemeClr val="dk2"/>
            </a:solidFill>
            <a:prstDash val="solid"/>
            <a:round/>
            <a:headEnd type="none" w="lg" len="lg"/>
            <a:tailEnd type="none" w="lg" len="lg"/>
          </a:ln>
        </p:spPr>
      </p:cxnSp>
      <p:pic>
        <p:nvPicPr>
          <p:cNvPr id="235" name="Shape 235" descr="internt_web_technology-08-256.png"/>
          <p:cNvPicPr preferRelativeResize="0"/>
          <p:nvPr/>
        </p:nvPicPr>
        <p:blipFill>
          <a:blip r:embed="rId3">
            <a:alphaModFix/>
          </a:blip>
          <a:stretch>
            <a:fillRect/>
          </a:stretch>
        </p:blipFill>
        <p:spPr>
          <a:xfrm>
            <a:off x="351975" y="1791375"/>
            <a:ext cx="2178899" cy="2178899"/>
          </a:xfrm>
          <a:prstGeom prst="rect">
            <a:avLst/>
          </a:prstGeom>
          <a:noFill/>
          <a:ln>
            <a:noFill/>
          </a:ln>
        </p:spPr>
      </p:pic>
      <p:cxnSp>
        <p:nvCxnSpPr>
          <p:cNvPr id="6" name="Straight Connector 5"/>
          <p:cNvCxnSpPr/>
          <p:nvPr/>
        </p:nvCxnSpPr>
        <p:spPr>
          <a:xfrm flipH="1">
            <a:off x="3616349" y="1536862"/>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idx="4294967295"/>
          </p:nvPr>
        </p:nvSpPr>
        <p:spPr>
          <a:xfrm>
            <a:off x="166914" y="1803627"/>
            <a:ext cx="8632825" cy="1666875"/>
          </a:xfrm>
          <a:prstGeom prst="rect">
            <a:avLst/>
          </a:prstGeom>
        </p:spPr>
        <p:txBody>
          <a:bodyPr wrap="square" lIns="91425" tIns="91425" rIns="91425" bIns="91425" anchor="t" anchorCtr="0">
            <a:noAutofit/>
          </a:bodyPr>
          <a:lstStyle/>
          <a:p>
            <a:pPr lvl="0">
              <a:spcBef>
                <a:spcPts val="0"/>
              </a:spcBef>
              <a:buNone/>
            </a:pPr>
            <a:r>
              <a:rPr lang="en" sz="4800" b="0" dirty="0">
                <a:solidFill>
                  <a:srgbClr val="666666"/>
                </a:solidFill>
                <a:latin typeface="Raleway SemiBold"/>
                <a:ea typeface="Raleway SemiBold"/>
                <a:cs typeface="Raleway SemiBold"/>
                <a:sym typeface="Raleway SemiBold"/>
              </a:rPr>
              <a:t>WHAT IS </a:t>
            </a:r>
          </a:p>
          <a:p>
            <a:pPr lvl="0" rtl="0">
              <a:spcBef>
                <a:spcPts val="0"/>
              </a:spcBef>
              <a:buNone/>
            </a:pPr>
            <a:r>
              <a:rPr lang="en" sz="4800" b="0" dirty="0">
                <a:solidFill>
                  <a:srgbClr val="666666"/>
                </a:solidFill>
                <a:latin typeface="Raleway SemiBold"/>
                <a:ea typeface="Raleway SemiBold"/>
                <a:cs typeface="Raleway SemiBold"/>
                <a:sym typeface="Raleway SemiBold"/>
              </a:rPr>
              <a:t>AUGMENTED REALITY?</a:t>
            </a:r>
          </a:p>
        </p:txBody>
      </p:sp>
      <p:cxnSp>
        <p:nvCxnSpPr>
          <p:cNvPr id="102" name="Shape 102"/>
          <p:cNvCxnSpPr/>
          <p:nvPr/>
        </p:nvCxnSpPr>
        <p:spPr>
          <a:xfrm>
            <a:off x="301650" y="1669075"/>
            <a:ext cx="1684500" cy="0"/>
          </a:xfrm>
          <a:prstGeom prst="straightConnector1">
            <a:avLst/>
          </a:prstGeom>
          <a:noFill/>
          <a:ln w="19050" cap="flat" cmpd="sng">
            <a:solidFill>
              <a:srgbClr val="999999"/>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9"/>
        <p:cNvGrpSpPr/>
        <p:nvPr/>
      </p:nvGrpSpPr>
      <p:grpSpPr>
        <a:xfrm>
          <a:off x="0" y="0"/>
          <a:ext cx="0" cy="0"/>
          <a:chOff x="0" y="0"/>
          <a:chExt cx="0" cy="0"/>
        </a:xfrm>
      </p:grpSpPr>
      <p:sp>
        <p:nvSpPr>
          <p:cNvPr id="240" name="Shape 240"/>
          <p:cNvSpPr txBox="1"/>
          <p:nvPr/>
        </p:nvSpPr>
        <p:spPr>
          <a:xfrm>
            <a:off x="656237" y="9238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2400" b="1">
                <a:solidFill>
                  <a:srgbClr val="666666"/>
                </a:solidFill>
                <a:latin typeface="Raleway"/>
                <a:ea typeface="Raleway"/>
                <a:cs typeface="Raleway"/>
                <a:sym typeface="Raleway"/>
              </a:rPr>
              <a:t>NETWORKING</a:t>
            </a:r>
          </a:p>
        </p:txBody>
      </p:sp>
      <p:sp>
        <p:nvSpPr>
          <p:cNvPr id="241" name="Shape 241"/>
          <p:cNvSpPr txBox="1"/>
          <p:nvPr/>
        </p:nvSpPr>
        <p:spPr>
          <a:xfrm>
            <a:off x="3876410" y="1244943"/>
            <a:ext cx="4880700" cy="1327200"/>
          </a:xfrm>
          <a:prstGeom prst="rect">
            <a:avLst/>
          </a:prstGeom>
          <a:noFill/>
          <a:ln>
            <a:noFill/>
          </a:ln>
        </p:spPr>
        <p:txBody>
          <a:bodyPr wrap="square" lIns="91425" tIns="91425" rIns="91425" bIns="91425" anchor="t" anchorCtr="0">
            <a:noAutofit/>
          </a:bodyPr>
          <a:lstStyle/>
          <a:p>
            <a:pPr lvl="0" rtl="0">
              <a:spcBef>
                <a:spcPts val="0"/>
              </a:spcBef>
              <a:buNone/>
            </a:pPr>
            <a:r>
              <a:rPr lang="en" dirty="0">
                <a:solidFill>
                  <a:schemeClr val="bg2">
                    <a:lumMod val="50000"/>
                  </a:schemeClr>
                </a:solidFill>
              </a:rPr>
              <a:t>Mobile augmented reality applications are gaining popularity due to the wide adoption of mobile and especially wearable devices. </a:t>
            </a:r>
            <a:endParaRPr lang="en" dirty="0" smtClean="0">
              <a:solidFill>
                <a:schemeClr val="bg2">
                  <a:lumMod val="50000"/>
                </a:schemeClr>
              </a:solidFill>
            </a:endParaRPr>
          </a:p>
          <a:p>
            <a:pPr lvl="0" rtl="0">
              <a:spcBef>
                <a:spcPts val="0"/>
              </a:spcBef>
              <a:buNone/>
            </a:pPr>
            <a:endParaRPr lang="en" dirty="0">
              <a:solidFill>
                <a:schemeClr val="bg2">
                  <a:lumMod val="50000"/>
                </a:schemeClr>
              </a:solidFill>
            </a:endParaRPr>
          </a:p>
          <a:p>
            <a:pPr lvl="0" rtl="0">
              <a:spcBef>
                <a:spcPts val="0"/>
              </a:spcBef>
              <a:buNone/>
            </a:pPr>
            <a:r>
              <a:rPr lang="en" dirty="0" smtClean="0">
                <a:solidFill>
                  <a:schemeClr val="bg2">
                    <a:lumMod val="50000"/>
                  </a:schemeClr>
                </a:solidFill>
              </a:rPr>
              <a:t>However </a:t>
            </a:r>
            <a:r>
              <a:rPr lang="en" dirty="0">
                <a:solidFill>
                  <a:schemeClr val="bg2">
                    <a:lumMod val="50000"/>
                  </a:schemeClr>
                </a:solidFill>
              </a:rPr>
              <a:t>, they often rely on computationally intensive computer vision algorithms with extreme latency requirements . </a:t>
            </a:r>
            <a:endParaRPr lang="en" dirty="0" smtClean="0">
              <a:solidFill>
                <a:schemeClr val="bg2">
                  <a:lumMod val="50000"/>
                </a:schemeClr>
              </a:solidFill>
            </a:endParaRPr>
          </a:p>
          <a:p>
            <a:pPr lvl="0" rtl="0">
              <a:spcBef>
                <a:spcPts val="0"/>
              </a:spcBef>
              <a:buNone/>
            </a:pPr>
            <a:endParaRPr lang="en" dirty="0">
              <a:solidFill>
                <a:schemeClr val="bg2">
                  <a:lumMod val="50000"/>
                </a:schemeClr>
              </a:solidFill>
            </a:endParaRPr>
          </a:p>
          <a:p>
            <a:pPr lvl="0" rtl="0">
              <a:spcBef>
                <a:spcPts val="0"/>
              </a:spcBef>
              <a:buNone/>
            </a:pPr>
            <a:r>
              <a:rPr lang="en" dirty="0" smtClean="0">
                <a:solidFill>
                  <a:schemeClr val="bg2">
                    <a:lumMod val="50000"/>
                  </a:schemeClr>
                </a:solidFill>
              </a:rPr>
              <a:t>To </a:t>
            </a:r>
            <a:r>
              <a:rPr lang="en" dirty="0">
                <a:solidFill>
                  <a:schemeClr val="bg2">
                    <a:lumMod val="50000"/>
                  </a:schemeClr>
                </a:solidFill>
              </a:rPr>
              <a:t>compensate for the lack of computing power , offloading introduces new constraints in applications, especially in terms of latency and bandwidth Although there are plethora of real time multimedia transport protocols there is a need for support from network infrastructure as well.</a:t>
            </a:r>
          </a:p>
        </p:txBody>
      </p:sp>
      <p:cxnSp>
        <p:nvCxnSpPr>
          <p:cNvPr id="242" name="Shape 242"/>
          <p:cNvCxnSpPr/>
          <p:nvPr/>
        </p:nvCxnSpPr>
        <p:spPr>
          <a:xfrm rot="10800000" flipH="1">
            <a:off x="765350" y="923825"/>
            <a:ext cx="835200" cy="16500"/>
          </a:xfrm>
          <a:prstGeom prst="straightConnector1">
            <a:avLst/>
          </a:prstGeom>
          <a:noFill/>
          <a:ln w="9525" cap="flat" cmpd="sng">
            <a:solidFill>
              <a:schemeClr val="dk2"/>
            </a:solidFill>
            <a:prstDash val="solid"/>
            <a:round/>
            <a:headEnd type="none" w="lg" len="lg"/>
            <a:tailEnd type="none" w="lg" len="lg"/>
          </a:ln>
        </p:spPr>
      </p:cxnSp>
      <p:pic>
        <p:nvPicPr>
          <p:cNvPr id="243" name="Shape 243"/>
          <p:cNvPicPr preferRelativeResize="0"/>
          <p:nvPr/>
        </p:nvPicPr>
        <p:blipFill>
          <a:blip r:embed="rId3">
            <a:alphaModFix/>
          </a:blip>
          <a:stretch>
            <a:fillRect/>
          </a:stretch>
        </p:blipFill>
        <p:spPr>
          <a:xfrm>
            <a:off x="104824" y="1827650"/>
            <a:ext cx="2585375" cy="1891725"/>
          </a:xfrm>
          <a:prstGeom prst="rect">
            <a:avLst/>
          </a:prstGeom>
          <a:noFill/>
          <a:ln>
            <a:noFill/>
          </a:ln>
        </p:spPr>
      </p:pic>
      <p:cxnSp>
        <p:nvCxnSpPr>
          <p:cNvPr id="6" name="Straight Connector 5"/>
          <p:cNvCxnSpPr/>
          <p:nvPr/>
        </p:nvCxnSpPr>
        <p:spPr>
          <a:xfrm flipH="1">
            <a:off x="3616349" y="1536862"/>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Shape 248"/>
          <p:cNvSpPr txBox="1"/>
          <p:nvPr/>
        </p:nvSpPr>
        <p:spPr>
          <a:xfrm>
            <a:off x="656237" y="9238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2400" b="1">
                <a:solidFill>
                  <a:srgbClr val="666666"/>
                </a:solidFill>
                <a:latin typeface="Raleway"/>
                <a:ea typeface="Raleway"/>
                <a:cs typeface="Raleway"/>
                <a:sym typeface="Raleway"/>
              </a:rPr>
              <a:t>INPUT DEVICES</a:t>
            </a:r>
          </a:p>
        </p:txBody>
      </p:sp>
      <p:sp>
        <p:nvSpPr>
          <p:cNvPr id="249" name="Shape 249"/>
          <p:cNvSpPr txBox="1"/>
          <p:nvPr/>
        </p:nvSpPr>
        <p:spPr>
          <a:xfrm>
            <a:off x="3908925" y="1882025"/>
            <a:ext cx="4880700" cy="1258800"/>
          </a:xfrm>
          <a:prstGeom prst="rect">
            <a:avLst/>
          </a:prstGeom>
          <a:noFill/>
          <a:ln>
            <a:noFill/>
          </a:ln>
        </p:spPr>
        <p:txBody>
          <a:bodyPr wrap="square" lIns="91425" tIns="91425" rIns="91425" bIns="91425" anchor="t" anchorCtr="0">
            <a:noAutofit/>
          </a:bodyPr>
          <a:lstStyle/>
          <a:p>
            <a:pPr lvl="0" rtl="0">
              <a:spcBef>
                <a:spcPts val="0"/>
              </a:spcBef>
              <a:buNone/>
            </a:pPr>
            <a:r>
              <a:rPr lang="en" dirty="0">
                <a:solidFill>
                  <a:schemeClr val="bg2">
                    <a:lumMod val="50000"/>
                  </a:schemeClr>
                </a:solidFill>
              </a:rPr>
              <a:t>Techniques include speech recognition systems that translate a user's spoken words into computer instructions and gesture recognition systems that can intercept a user's body movements by visual detection or from sensors embedded in a peripheral device such as a wand , stylus , pointer , glove or other body wear</a:t>
            </a:r>
          </a:p>
        </p:txBody>
      </p:sp>
      <p:cxnSp>
        <p:nvCxnSpPr>
          <p:cNvPr id="250" name="Shape 250"/>
          <p:cNvCxnSpPr/>
          <p:nvPr/>
        </p:nvCxnSpPr>
        <p:spPr>
          <a:xfrm rot="10800000" flipH="1">
            <a:off x="765350" y="923825"/>
            <a:ext cx="835200" cy="16500"/>
          </a:xfrm>
          <a:prstGeom prst="straightConnector1">
            <a:avLst/>
          </a:prstGeom>
          <a:noFill/>
          <a:ln w="9525" cap="flat" cmpd="sng">
            <a:solidFill>
              <a:schemeClr val="dk2"/>
            </a:solidFill>
            <a:prstDash val="solid"/>
            <a:round/>
            <a:headEnd type="none" w="lg" len="lg"/>
            <a:tailEnd type="none" w="lg" len="lg"/>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54" y="1602211"/>
            <a:ext cx="2556647" cy="1441949"/>
          </a:xfrm>
          <a:prstGeom prst="rect">
            <a:avLst/>
          </a:prstGeom>
        </p:spPr>
      </p:pic>
      <p:cxnSp>
        <p:nvCxnSpPr>
          <p:cNvPr id="6" name="Straight Connector 5"/>
          <p:cNvCxnSpPr/>
          <p:nvPr/>
        </p:nvCxnSpPr>
        <p:spPr>
          <a:xfrm flipH="1">
            <a:off x="3616349" y="1536862"/>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78" name="Shape 178"/>
          <p:cNvSpPr txBox="1"/>
          <p:nvPr/>
        </p:nvSpPr>
        <p:spPr>
          <a:xfrm>
            <a:off x="705862" y="10645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2400" b="1">
                <a:solidFill>
                  <a:srgbClr val="666666"/>
                </a:solidFill>
                <a:latin typeface="Raleway"/>
                <a:ea typeface="Raleway"/>
                <a:cs typeface="Raleway"/>
                <a:sym typeface="Raleway"/>
              </a:rPr>
              <a:t>CONTACT LENS</a:t>
            </a:r>
          </a:p>
        </p:txBody>
      </p:sp>
      <p:sp>
        <p:nvSpPr>
          <p:cNvPr id="179" name="Shape 179"/>
          <p:cNvSpPr txBox="1"/>
          <p:nvPr/>
        </p:nvSpPr>
        <p:spPr>
          <a:xfrm>
            <a:off x="4050564" y="1347553"/>
            <a:ext cx="4880700" cy="1386300"/>
          </a:xfrm>
          <a:prstGeom prst="rect">
            <a:avLst/>
          </a:prstGeom>
          <a:noFill/>
          <a:ln>
            <a:noFill/>
          </a:ln>
        </p:spPr>
        <p:txBody>
          <a:bodyPr wrap="square" lIns="91425" tIns="91425" rIns="91425" bIns="91425" anchor="t" anchorCtr="0">
            <a:noAutofit/>
          </a:bodyPr>
          <a:lstStyle/>
          <a:p>
            <a:pPr lvl="0" rtl="0">
              <a:spcBef>
                <a:spcPts val="0"/>
              </a:spcBef>
              <a:buNone/>
            </a:pPr>
            <a:r>
              <a:rPr lang="en" dirty="0">
                <a:solidFill>
                  <a:schemeClr val="bg2">
                    <a:lumMod val="50000"/>
                  </a:schemeClr>
                </a:solidFill>
              </a:rPr>
              <a:t>They are under development.</a:t>
            </a:r>
          </a:p>
          <a:p>
            <a:pPr lvl="0" rtl="0">
              <a:spcBef>
                <a:spcPts val="0"/>
              </a:spcBef>
              <a:buNone/>
            </a:pPr>
            <a:r>
              <a:rPr lang="en" dirty="0">
                <a:solidFill>
                  <a:schemeClr val="bg2">
                    <a:lumMod val="50000"/>
                  </a:schemeClr>
                </a:solidFill>
              </a:rPr>
              <a:t>Tese bionic contact lenses might contain the elements for display embedded into lens including integrated circuitry, LEDs and the antenna for wireless communication .</a:t>
            </a:r>
          </a:p>
          <a:p>
            <a:pPr lvl="0" rtl="0">
              <a:spcBef>
                <a:spcPts val="0"/>
              </a:spcBef>
              <a:buNone/>
            </a:pPr>
            <a:r>
              <a:rPr lang="en" dirty="0">
                <a:solidFill>
                  <a:schemeClr val="bg2">
                    <a:lumMod val="50000"/>
                  </a:schemeClr>
                </a:solidFill>
              </a:rPr>
              <a:t>in 1999 and later in 2010/2011 different versions of contact lenses were reported .</a:t>
            </a:r>
          </a:p>
          <a:p>
            <a:pPr lvl="0" rtl="0">
              <a:spcBef>
                <a:spcPts val="0"/>
              </a:spcBef>
              <a:buNone/>
            </a:pPr>
            <a:endParaRPr dirty="0">
              <a:solidFill>
                <a:schemeClr val="bg2">
                  <a:lumMod val="50000"/>
                </a:schemeClr>
              </a:solidFill>
            </a:endParaRPr>
          </a:p>
          <a:p>
            <a:pPr lvl="0" rtl="0">
              <a:spcBef>
                <a:spcPts val="0"/>
              </a:spcBef>
              <a:buNone/>
            </a:pPr>
            <a:r>
              <a:rPr lang="en" dirty="0">
                <a:solidFill>
                  <a:schemeClr val="bg2">
                    <a:lumMod val="50000"/>
                  </a:schemeClr>
                </a:solidFill>
              </a:rPr>
              <a:t>Another version is in development for the US military ,is designed to function with AR spectacles , allowing soldiers to focus on close to the eye  AR images on the spectacles and distant real world objects at the same time</a:t>
            </a:r>
          </a:p>
        </p:txBody>
      </p:sp>
      <p:cxnSp>
        <p:nvCxnSpPr>
          <p:cNvPr id="180" name="Shape 180"/>
          <p:cNvCxnSpPr/>
          <p:nvPr/>
        </p:nvCxnSpPr>
        <p:spPr>
          <a:xfrm rot="10800000" flipH="1">
            <a:off x="790175" y="1105375"/>
            <a:ext cx="835200" cy="16500"/>
          </a:xfrm>
          <a:prstGeom prst="straightConnector1">
            <a:avLst/>
          </a:prstGeom>
          <a:noFill/>
          <a:ln w="9525" cap="flat" cmpd="sng">
            <a:solidFill>
              <a:schemeClr val="dk2"/>
            </a:solidFill>
            <a:prstDash val="solid"/>
            <a:round/>
            <a:headEnd type="none" w="lg" len="lg"/>
            <a:tailEnd type="none" w="lg" len="lg"/>
          </a:ln>
          <a:effectLst>
            <a:outerShdw blurRad="50800" dist="38100" dir="2700000" algn="tl" rotWithShape="0">
              <a:prstClr val="black">
                <a:alpha val="40000"/>
              </a:prstClr>
            </a:outerShdw>
          </a:effectLst>
        </p:spPr>
      </p:cxnSp>
      <p:pic>
        <p:nvPicPr>
          <p:cNvPr id="181" name="Shape 181" descr="google-contact-lens.png"/>
          <p:cNvPicPr preferRelativeResize="0"/>
          <p:nvPr/>
        </p:nvPicPr>
        <p:blipFill>
          <a:blip r:embed="rId3">
            <a:alphaModFix/>
          </a:blip>
          <a:stretch>
            <a:fillRect/>
          </a:stretch>
        </p:blipFill>
        <p:spPr>
          <a:xfrm>
            <a:off x="516275" y="1873325"/>
            <a:ext cx="1993950" cy="1993950"/>
          </a:xfrm>
          <a:prstGeom prst="rect">
            <a:avLst/>
          </a:prstGeom>
          <a:noFill/>
          <a:ln>
            <a:noFill/>
          </a:ln>
        </p:spPr>
      </p:pic>
      <p:sp>
        <p:nvSpPr>
          <p:cNvPr id="182" name="Shape 182"/>
          <p:cNvSpPr txBox="1"/>
          <p:nvPr/>
        </p:nvSpPr>
        <p:spPr>
          <a:xfrm>
            <a:off x="3849050" y="4186300"/>
            <a:ext cx="3534900" cy="645300"/>
          </a:xfrm>
          <a:prstGeom prst="rect">
            <a:avLst/>
          </a:prstGeom>
          <a:noFill/>
          <a:ln>
            <a:noFill/>
          </a:ln>
        </p:spPr>
        <p:txBody>
          <a:bodyPr wrap="square" lIns="91425" tIns="91425" rIns="91425" bIns="91425" anchor="t" anchorCtr="0">
            <a:noAutofit/>
          </a:bodyPr>
          <a:lstStyle/>
          <a:p>
            <a:pPr lvl="0">
              <a:spcBef>
                <a:spcPts val="0"/>
              </a:spcBef>
              <a:buNone/>
            </a:pPr>
            <a:r>
              <a:rPr lang="en">
                <a:solidFill>
                  <a:srgbClr val="EFEFEF"/>
                </a:solidFill>
              </a:rPr>
              <a:t>https://www.youtube.com/watch?v=lK_cdkpazjI</a:t>
            </a:r>
          </a:p>
        </p:txBody>
      </p:sp>
      <p:cxnSp>
        <p:nvCxnSpPr>
          <p:cNvPr id="7" name="Straight Connector 6"/>
          <p:cNvCxnSpPr/>
          <p:nvPr/>
        </p:nvCxnSpPr>
        <p:spPr>
          <a:xfrm flipH="1">
            <a:off x="3630863" y="1398976"/>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Shape 187" descr="sony-patent.jpg"/>
          <p:cNvPicPr preferRelativeResize="0"/>
          <p:nvPr/>
        </p:nvPicPr>
        <p:blipFill>
          <a:blip r:embed="rId3">
            <a:alphaModFix/>
          </a:blip>
          <a:stretch>
            <a:fillRect/>
          </a:stretch>
        </p:blipFill>
        <p:spPr>
          <a:xfrm>
            <a:off x="152400" y="152400"/>
            <a:ext cx="6038850" cy="479107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sp>
        <p:nvSpPr>
          <p:cNvPr id="256" name="Shape 256"/>
          <p:cNvSpPr txBox="1"/>
          <p:nvPr/>
        </p:nvSpPr>
        <p:spPr>
          <a:xfrm>
            <a:off x="656237" y="923825"/>
            <a:ext cx="2802300" cy="760500"/>
          </a:xfrm>
          <a:prstGeom prst="rect">
            <a:avLst/>
          </a:prstGeom>
          <a:noFill/>
          <a:ln>
            <a:noFill/>
          </a:ln>
        </p:spPr>
        <p:txBody>
          <a:bodyPr wrap="square" lIns="91425" tIns="91425" rIns="91425" bIns="91425" anchor="t" anchorCtr="0">
            <a:noAutofit/>
          </a:bodyPr>
          <a:lstStyle/>
          <a:p>
            <a:pPr lvl="0">
              <a:spcBef>
                <a:spcPts val="0"/>
              </a:spcBef>
              <a:buNone/>
            </a:pPr>
            <a:r>
              <a:rPr lang="en" sz="2400" b="1">
                <a:solidFill>
                  <a:srgbClr val="666666"/>
                </a:solidFill>
                <a:latin typeface="Raleway"/>
                <a:ea typeface="Raleway"/>
                <a:cs typeface="Raleway"/>
                <a:sym typeface="Raleway"/>
              </a:rPr>
              <a:t>SOFTWARE &amp;</a:t>
            </a:r>
          </a:p>
          <a:p>
            <a:pPr lvl="0" rtl="0">
              <a:spcBef>
                <a:spcPts val="0"/>
              </a:spcBef>
              <a:buNone/>
            </a:pPr>
            <a:r>
              <a:rPr lang="en" sz="2400" b="1">
                <a:solidFill>
                  <a:srgbClr val="666666"/>
                </a:solidFill>
                <a:latin typeface="Raleway"/>
                <a:ea typeface="Raleway"/>
                <a:cs typeface="Raleway"/>
                <a:sym typeface="Raleway"/>
              </a:rPr>
              <a:t>ALGORITHMS</a:t>
            </a:r>
          </a:p>
        </p:txBody>
      </p:sp>
      <p:sp>
        <p:nvSpPr>
          <p:cNvPr id="257" name="Shape 257"/>
          <p:cNvSpPr txBox="1"/>
          <p:nvPr/>
        </p:nvSpPr>
        <p:spPr>
          <a:xfrm>
            <a:off x="3774162" y="1536862"/>
            <a:ext cx="4880700" cy="1395900"/>
          </a:xfrm>
          <a:prstGeom prst="rect">
            <a:avLst/>
          </a:prstGeom>
          <a:noFill/>
          <a:ln>
            <a:noFill/>
          </a:ln>
        </p:spPr>
        <p:txBody>
          <a:bodyPr wrap="square" lIns="91425" tIns="91425" rIns="91425" bIns="91425" anchor="t" anchorCtr="0">
            <a:noAutofit/>
          </a:bodyPr>
          <a:lstStyle/>
          <a:p>
            <a:pPr lvl="0" rtl="0">
              <a:spcBef>
                <a:spcPts val="0"/>
              </a:spcBef>
              <a:buNone/>
            </a:pPr>
            <a:r>
              <a:rPr lang="en" dirty="0">
                <a:solidFill>
                  <a:schemeClr val="bg2">
                    <a:lumMod val="50000"/>
                  </a:schemeClr>
                </a:solidFill>
              </a:rPr>
              <a:t>A key measure of AR systems is how realistically they integrate augmentations with the real world . </a:t>
            </a:r>
            <a:endParaRPr lang="en" dirty="0" smtClean="0">
              <a:solidFill>
                <a:schemeClr val="bg2">
                  <a:lumMod val="50000"/>
                </a:schemeClr>
              </a:solidFill>
            </a:endParaRPr>
          </a:p>
          <a:p>
            <a:pPr lvl="0" rtl="0">
              <a:spcBef>
                <a:spcPts val="0"/>
              </a:spcBef>
              <a:buNone/>
            </a:pPr>
            <a:endParaRPr lang="en" dirty="0">
              <a:solidFill>
                <a:schemeClr val="bg2">
                  <a:lumMod val="50000"/>
                </a:schemeClr>
              </a:solidFill>
            </a:endParaRPr>
          </a:p>
          <a:p>
            <a:pPr lvl="0" rtl="0">
              <a:spcBef>
                <a:spcPts val="0"/>
              </a:spcBef>
              <a:buNone/>
            </a:pPr>
            <a:r>
              <a:rPr lang="en" dirty="0" smtClean="0">
                <a:solidFill>
                  <a:schemeClr val="bg2">
                    <a:lumMod val="50000"/>
                  </a:schemeClr>
                </a:solidFill>
              </a:rPr>
              <a:t>The </a:t>
            </a:r>
            <a:r>
              <a:rPr lang="en" dirty="0">
                <a:solidFill>
                  <a:schemeClr val="bg2">
                    <a:lumMod val="50000"/>
                  </a:schemeClr>
                </a:solidFill>
              </a:rPr>
              <a:t>software must derive real world coordinates , independent from the camera , from camera images. </a:t>
            </a:r>
            <a:endParaRPr lang="en" dirty="0" smtClean="0">
              <a:solidFill>
                <a:schemeClr val="bg2">
                  <a:lumMod val="50000"/>
                </a:schemeClr>
              </a:solidFill>
            </a:endParaRPr>
          </a:p>
          <a:p>
            <a:pPr lvl="0" rtl="0">
              <a:spcBef>
                <a:spcPts val="0"/>
              </a:spcBef>
              <a:buNone/>
            </a:pPr>
            <a:endParaRPr lang="en" dirty="0">
              <a:solidFill>
                <a:schemeClr val="bg2">
                  <a:lumMod val="50000"/>
                </a:schemeClr>
              </a:solidFill>
            </a:endParaRPr>
          </a:p>
          <a:p>
            <a:pPr lvl="0" rtl="0">
              <a:spcBef>
                <a:spcPts val="0"/>
              </a:spcBef>
              <a:buNone/>
            </a:pPr>
            <a:r>
              <a:rPr lang="en" dirty="0" smtClean="0">
                <a:solidFill>
                  <a:schemeClr val="bg2">
                    <a:lumMod val="50000"/>
                  </a:schemeClr>
                </a:solidFill>
              </a:rPr>
              <a:t>The </a:t>
            </a:r>
            <a:r>
              <a:rPr lang="en" dirty="0">
                <a:solidFill>
                  <a:schemeClr val="bg2">
                    <a:lumMod val="50000"/>
                  </a:schemeClr>
                </a:solidFill>
              </a:rPr>
              <a:t>process is called image registration which uses different methods of computer vision , mostly related to video tracking. Many computer vision methods of AR are inherited from visual odometry.</a:t>
            </a:r>
          </a:p>
        </p:txBody>
      </p:sp>
      <p:cxnSp>
        <p:nvCxnSpPr>
          <p:cNvPr id="258" name="Shape 258"/>
          <p:cNvCxnSpPr/>
          <p:nvPr/>
        </p:nvCxnSpPr>
        <p:spPr>
          <a:xfrm rot="10800000" flipH="1">
            <a:off x="765350" y="923825"/>
            <a:ext cx="835200" cy="16500"/>
          </a:xfrm>
          <a:prstGeom prst="straightConnector1">
            <a:avLst/>
          </a:prstGeom>
          <a:noFill/>
          <a:ln w="9525" cap="flat" cmpd="sng">
            <a:solidFill>
              <a:schemeClr val="dk2"/>
            </a:solidFill>
            <a:prstDash val="solid"/>
            <a:round/>
            <a:headEnd type="none" w="lg" len="lg"/>
            <a:tailEnd type="none" w="lg" len="lg"/>
          </a:ln>
        </p:spPr>
      </p:cxnSp>
      <p:cxnSp>
        <p:nvCxnSpPr>
          <p:cNvPr id="5" name="Straight Connector 4"/>
          <p:cNvCxnSpPr/>
          <p:nvPr/>
        </p:nvCxnSpPr>
        <p:spPr>
          <a:xfrm flipH="1">
            <a:off x="3616349" y="1536862"/>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p:nvPr/>
        </p:nvSpPr>
        <p:spPr>
          <a:xfrm>
            <a:off x="656237" y="9238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2400" b="1">
                <a:solidFill>
                  <a:srgbClr val="666666"/>
                </a:solidFill>
                <a:latin typeface="Raleway"/>
                <a:ea typeface="Raleway"/>
                <a:cs typeface="Raleway"/>
                <a:sym typeface="Raleway"/>
              </a:rPr>
              <a:t>SOFTWARE &amp;</a:t>
            </a:r>
          </a:p>
          <a:p>
            <a:pPr lvl="0" rtl="0">
              <a:spcBef>
                <a:spcPts val="0"/>
              </a:spcBef>
              <a:buNone/>
            </a:pPr>
            <a:r>
              <a:rPr lang="en" sz="2400" b="1">
                <a:solidFill>
                  <a:srgbClr val="666666"/>
                </a:solidFill>
                <a:latin typeface="Raleway"/>
                <a:ea typeface="Raleway"/>
                <a:cs typeface="Raleway"/>
                <a:sym typeface="Raleway"/>
              </a:rPr>
              <a:t>ALGORITHMS</a:t>
            </a:r>
          </a:p>
        </p:txBody>
      </p:sp>
      <p:cxnSp>
        <p:nvCxnSpPr>
          <p:cNvPr id="264" name="Shape 264"/>
          <p:cNvCxnSpPr/>
          <p:nvPr/>
        </p:nvCxnSpPr>
        <p:spPr>
          <a:xfrm rot="10800000" flipH="1">
            <a:off x="765350" y="923825"/>
            <a:ext cx="835200" cy="16500"/>
          </a:xfrm>
          <a:prstGeom prst="straightConnector1">
            <a:avLst/>
          </a:prstGeom>
          <a:noFill/>
          <a:ln w="9525" cap="flat" cmpd="sng">
            <a:solidFill>
              <a:schemeClr val="dk2"/>
            </a:solidFill>
            <a:prstDash val="solid"/>
            <a:round/>
            <a:headEnd type="none" w="lg" len="lg"/>
            <a:tailEnd type="none" w="lg" len="lg"/>
          </a:ln>
        </p:spPr>
      </p:cxnSp>
      <p:cxnSp>
        <p:nvCxnSpPr>
          <p:cNvPr id="265" name="Shape 265"/>
          <p:cNvCxnSpPr/>
          <p:nvPr/>
        </p:nvCxnSpPr>
        <p:spPr>
          <a:xfrm flipH="1">
            <a:off x="947250" y="22050"/>
            <a:ext cx="2869500" cy="5127000"/>
          </a:xfrm>
          <a:prstGeom prst="straightConnector1">
            <a:avLst/>
          </a:prstGeom>
          <a:noFill/>
          <a:ln w="9525" cap="flat" cmpd="sng">
            <a:solidFill>
              <a:schemeClr val="dk2"/>
            </a:solidFill>
            <a:prstDash val="solid"/>
            <a:round/>
            <a:headEnd type="none" w="lg" len="lg"/>
            <a:tailEnd type="none" w="lg" len="lg"/>
          </a:ln>
        </p:spPr>
      </p:cxnSp>
      <p:pic>
        <p:nvPicPr>
          <p:cNvPr id="266" name="Shape 266" descr="download.png"/>
          <p:cNvPicPr preferRelativeResize="0"/>
          <p:nvPr/>
        </p:nvPicPr>
        <p:blipFill>
          <a:blip r:embed="rId3">
            <a:alphaModFix/>
          </a:blip>
          <a:stretch>
            <a:fillRect/>
          </a:stretch>
        </p:blipFill>
        <p:spPr>
          <a:xfrm>
            <a:off x="3297850" y="923825"/>
            <a:ext cx="1531924" cy="1531924"/>
          </a:xfrm>
          <a:prstGeom prst="rect">
            <a:avLst/>
          </a:prstGeom>
          <a:noFill/>
          <a:ln>
            <a:noFill/>
          </a:ln>
        </p:spPr>
      </p:pic>
      <p:pic>
        <p:nvPicPr>
          <p:cNvPr id="267" name="Shape 267"/>
          <p:cNvPicPr preferRelativeResize="0"/>
          <p:nvPr/>
        </p:nvPicPr>
        <p:blipFill>
          <a:blip r:embed="rId4">
            <a:alphaModFix/>
          </a:blip>
          <a:stretch>
            <a:fillRect/>
          </a:stretch>
        </p:blipFill>
        <p:spPr>
          <a:xfrm>
            <a:off x="2326300" y="3715662"/>
            <a:ext cx="2603599" cy="1301799"/>
          </a:xfrm>
          <a:prstGeom prst="rect">
            <a:avLst/>
          </a:prstGeom>
          <a:noFill/>
          <a:ln>
            <a:noFill/>
          </a:ln>
        </p:spPr>
      </p:pic>
      <p:pic>
        <p:nvPicPr>
          <p:cNvPr id="268" name="Shape 268"/>
          <p:cNvPicPr preferRelativeResize="0"/>
          <p:nvPr/>
        </p:nvPicPr>
        <p:blipFill>
          <a:blip r:embed="rId5">
            <a:alphaModFix/>
          </a:blip>
          <a:stretch>
            <a:fillRect/>
          </a:stretch>
        </p:blipFill>
        <p:spPr>
          <a:xfrm>
            <a:off x="5300050" y="1410600"/>
            <a:ext cx="3667550" cy="522075"/>
          </a:xfrm>
          <a:prstGeom prst="rect">
            <a:avLst/>
          </a:prstGeom>
          <a:noFill/>
          <a:ln>
            <a:noFill/>
          </a:ln>
        </p:spPr>
      </p:pic>
      <p:pic>
        <p:nvPicPr>
          <p:cNvPr id="269" name="Shape 269"/>
          <p:cNvPicPr preferRelativeResize="0"/>
          <p:nvPr/>
        </p:nvPicPr>
        <p:blipFill>
          <a:blip r:embed="rId6">
            <a:alphaModFix/>
          </a:blip>
          <a:stretch>
            <a:fillRect/>
          </a:stretch>
        </p:blipFill>
        <p:spPr>
          <a:xfrm>
            <a:off x="5232000" y="297550"/>
            <a:ext cx="2000250" cy="742950"/>
          </a:xfrm>
          <a:prstGeom prst="rect">
            <a:avLst/>
          </a:prstGeom>
          <a:noFill/>
          <a:ln>
            <a:noFill/>
          </a:ln>
        </p:spPr>
      </p:pic>
      <p:pic>
        <p:nvPicPr>
          <p:cNvPr id="270" name="Shape 270"/>
          <p:cNvPicPr preferRelativeResize="0"/>
          <p:nvPr/>
        </p:nvPicPr>
        <p:blipFill>
          <a:blip r:embed="rId7">
            <a:alphaModFix/>
          </a:blip>
          <a:stretch>
            <a:fillRect/>
          </a:stretch>
        </p:blipFill>
        <p:spPr>
          <a:xfrm>
            <a:off x="7411700" y="3638500"/>
            <a:ext cx="1456124" cy="1456124"/>
          </a:xfrm>
          <a:prstGeom prst="rect">
            <a:avLst/>
          </a:prstGeom>
          <a:noFill/>
          <a:ln>
            <a:noFill/>
          </a:ln>
        </p:spPr>
      </p:pic>
      <p:pic>
        <p:nvPicPr>
          <p:cNvPr id="271" name="Shape 271"/>
          <p:cNvPicPr preferRelativeResize="0"/>
          <p:nvPr/>
        </p:nvPicPr>
        <p:blipFill>
          <a:blip r:embed="rId8">
            <a:alphaModFix/>
          </a:blip>
          <a:stretch>
            <a:fillRect/>
          </a:stretch>
        </p:blipFill>
        <p:spPr>
          <a:xfrm>
            <a:off x="3888350" y="2225123"/>
            <a:ext cx="3343896" cy="1413374"/>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p:nvPr/>
        </p:nvSpPr>
        <p:spPr>
          <a:xfrm>
            <a:off x="2836600" y="421700"/>
            <a:ext cx="6152400" cy="765600"/>
          </a:xfrm>
          <a:prstGeom prst="rect">
            <a:avLst/>
          </a:prstGeom>
          <a:noFill/>
          <a:ln>
            <a:noFill/>
          </a:ln>
        </p:spPr>
        <p:txBody>
          <a:bodyPr wrap="square" lIns="91425" tIns="91425" rIns="91425" bIns="91425" anchor="t" anchorCtr="0">
            <a:noAutofit/>
          </a:bodyPr>
          <a:lstStyle/>
          <a:p>
            <a:pPr lvl="0" rtl="0">
              <a:spcBef>
                <a:spcPts val="0"/>
              </a:spcBef>
              <a:buNone/>
            </a:pPr>
            <a:r>
              <a:rPr lang="en" sz="3000" b="1">
                <a:solidFill>
                  <a:srgbClr val="666666"/>
                </a:solidFill>
              </a:rPr>
              <a:t>APPLICATIONS</a:t>
            </a:r>
          </a:p>
        </p:txBody>
      </p:sp>
      <p:pic>
        <p:nvPicPr>
          <p:cNvPr id="302" name="Shape 302"/>
          <p:cNvPicPr preferRelativeResize="0"/>
          <p:nvPr/>
        </p:nvPicPr>
        <p:blipFill>
          <a:blip r:embed="rId3">
            <a:alphaModFix/>
          </a:blip>
          <a:stretch>
            <a:fillRect/>
          </a:stretch>
        </p:blipFill>
        <p:spPr>
          <a:xfrm>
            <a:off x="370100" y="1366900"/>
            <a:ext cx="2008400" cy="1124699"/>
          </a:xfrm>
          <a:prstGeom prst="rect">
            <a:avLst/>
          </a:prstGeom>
          <a:noFill/>
          <a:ln>
            <a:noFill/>
          </a:ln>
        </p:spPr>
      </p:pic>
      <p:sp>
        <p:nvSpPr>
          <p:cNvPr id="303" name="Shape 303"/>
          <p:cNvSpPr txBox="1"/>
          <p:nvPr/>
        </p:nvSpPr>
        <p:spPr>
          <a:xfrm>
            <a:off x="264625" y="2437050"/>
            <a:ext cx="3738300" cy="2694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Handheld AR Equipments</a:t>
            </a:r>
          </a:p>
        </p:txBody>
      </p:sp>
      <p:pic>
        <p:nvPicPr>
          <p:cNvPr id="304" name="Shape 304"/>
          <p:cNvPicPr preferRelativeResize="0"/>
          <p:nvPr/>
        </p:nvPicPr>
        <p:blipFill>
          <a:blip r:embed="rId4">
            <a:alphaModFix/>
          </a:blip>
          <a:stretch>
            <a:fillRect/>
          </a:stretch>
        </p:blipFill>
        <p:spPr>
          <a:xfrm>
            <a:off x="3764800" y="1575650"/>
            <a:ext cx="1328850" cy="697649"/>
          </a:xfrm>
          <a:prstGeom prst="rect">
            <a:avLst/>
          </a:prstGeom>
          <a:noFill/>
          <a:ln>
            <a:noFill/>
          </a:ln>
        </p:spPr>
      </p:pic>
      <p:sp>
        <p:nvSpPr>
          <p:cNvPr id="305" name="Shape 305"/>
          <p:cNvSpPr txBox="1"/>
          <p:nvPr/>
        </p:nvSpPr>
        <p:spPr>
          <a:xfrm>
            <a:off x="3764800" y="2491600"/>
            <a:ext cx="2134800" cy="2694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AR Headsets</a:t>
            </a:r>
          </a:p>
        </p:txBody>
      </p:sp>
      <p:pic>
        <p:nvPicPr>
          <p:cNvPr id="306" name="Shape 306"/>
          <p:cNvPicPr preferRelativeResize="0"/>
          <p:nvPr/>
        </p:nvPicPr>
        <p:blipFill>
          <a:blip r:embed="rId5">
            <a:alphaModFix/>
          </a:blip>
          <a:stretch>
            <a:fillRect/>
          </a:stretch>
        </p:blipFill>
        <p:spPr>
          <a:xfrm>
            <a:off x="6734850" y="1421400"/>
            <a:ext cx="1354267" cy="1015700"/>
          </a:xfrm>
          <a:prstGeom prst="rect">
            <a:avLst/>
          </a:prstGeom>
          <a:noFill/>
          <a:ln>
            <a:noFill/>
          </a:ln>
        </p:spPr>
      </p:pic>
      <p:sp>
        <p:nvSpPr>
          <p:cNvPr id="307" name="Shape 307"/>
          <p:cNvSpPr txBox="1"/>
          <p:nvPr/>
        </p:nvSpPr>
        <p:spPr>
          <a:xfrm>
            <a:off x="6119775" y="2491600"/>
            <a:ext cx="4220700" cy="4233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SightSeeing in Augmented Reality</a:t>
            </a:r>
          </a:p>
        </p:txBody>
      </p:sp>
      <p:sp>
        <p:nvSpPr>
          <p:cNvPr id="308" name="Shape 308"/>
          <p:cNvSpPr txBox="1"/>
          <p:nvPr/>
        </p:nvSpPr>
        <p:spPr>
          <a:xfrm>
            <a:off x="264625" y="4483600"/>
            <a:ext cx="3188700" cy="4572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Maintenance and repair</a:t>
            </a:r>
          </a:p>
        </p:txBody>
      </p:sp>
      <p:pic>
        <p:nvPicPr>
          <p:cNvPr id="309" name="Shape 309"/>
          <p:cNvPicPr preferRelativeResize="0"/>
          <p:nvPr/>
        </p:nvPicPr>
        <p:blipFill>
          <a:blip r:embed="rId6">
            <a:alphaModFix/>
          </a:blip>
          <a:stretch>
            <a:fillRect/>
          </a:stretch>
        </p:blipFill>
        <p:spPr>
          <a:xfrm>
            <a:off x="370100" y="3071999"/>
            <a:ext cx="1788569" cy="1188551"/>
          </a:xfrm>
          <a:prstGeom prst="rect">
            <a:avLst/>
          </a:prstGeom>
          <a:noFill/>
          <a:ln>
            <a:noFill/>
          </a:ln>
        </p:spPr>
      </p:pic>
      <p:sp>
        <p:nvSpPr>
          <p:cNvPr id="310" name="Shape 310"/>
          <p:cNvSpPr txBox="1"/>
          <p:nvPr/>
        </p:nvSpPr>
        <p:spPr>
          <a:xfrm>
            <a:off x="3733300" y="4538137"/>
            <a:ext cx="2197800" cy="3063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AR Applications</a:t>
            </a:r>
          </a:p>
        </p:txBody>
      </p:sp>
      <p:pic>
        <p:nvPicPr>
          <p:cNvPr id="311" name="Shape 311"/>
          <p:cNvPicPr preferRelativeResize="0"/>
          <p:nvPr/>
        </p:nvPicPr>
        <p:blipFill>
          <a:blip r:embed="rId7">
            <a:alphaModFix/>
          </a:blip>
          <a:stretch>
            <a:fillRect/>
          </a:stretch>
        </p:blipFill>
        <p:spPr>
          <a:xfrm>
            <a:off x="3596975" y="2979287"/>
            <a:ext cx="1727500" cy="1286024"/>
          </a:xfrm>
          <a:prstGeom prst="rect">
            <a:avLst/>
          </a:prstGeom>
          <a:noFill/>
          <a:ln>
            <a:noFill/>
          </a:ln>
        </p:spPr>
      </p:pic>
      <p:sp>
        <p:nvSpPr>
          <p:cNvPr id="312" name="Shape 312"/>
          <p:cNvSpPr txBox="1"/>
          <p:nvPr/>
        </p:nvSpPr>
        <p:spPr>
          <a:xfrm>
            <a:off x="7091975" y="4559048"/>
            <a:ext cx="1659600" cy="3063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AR Gaming</a:t>
            </a:r>
          </a:p>
        </p:txBody>
      </p:sp>
      <p:pic>
        <p:nvPicPr>
          <p:cNvPr id="313" name="Shape 313"/>
          <p:cNvPicPr preferRelativeResize="0"/>
          <p:nvPr/>
        </p:nvPicPr>
        <p:blipFill>
          <a:blip r:embed="rId8">
            <a:alphaModFix/>
          </a:blip>
          <a:stretch>
            <a:fillRect/>
          </a:stretch>
        </p:blipFill>
        <p:spPr>
          <a:xfrm>
            <a:off x="6974052" y="3165143"/>
            <a:ext cx="1328849" cy="1318454"/>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p:nvPr/>
        </p:nvSpPr>
        <p:spPr>
          <a:xfrm>
            <a:off x="910125" y="2259000"/>
            <a:ext cx="2711400" cy="3693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Military AR Uses</a:t>
            </a:r>
          </a:p>
        </p:txBody>
      </p:sp>
      <p:pic>
        <p:nvPicPr>
          <p:cNvPr id="319" name="Shape 319"/>
          <p:cNvPicPr preferRelativeResize="0"/>
          <p:nvPr/>
        </p:nvPicPr>
        <p:blipFill>
          <a:blip r:embed="rId3">
            <a:alphaModFix/>
          </a:blip>
          <a:stretch>
            <a:fillRect/>
          </a:stretch>
        </p:blipFill>
        <p:spPr>
          <a:xfrm>
            <a:off x="762075" y="740350"/>
            <a:ext cx="1947550" cy="1298374"/>
          </a:xfrm>
          <a:prstGeom prst="rect">
            <a:avLst/>
          </a:prstGeom>
          <a:noFill/>
          <a:ln>
            <a:noFill/>
          </a:ln>
        </p:spPr>
      </p:pic>
      <p:pic>
        <p:nvPicPr>
          <p:cNvPr id="320" name="Shape 320"/>
          <p:cNvPicPr preferRelativeResize="0"/>
          <p:nvPr/>
        </p:nvPicPr>
        <p:blipFill>
          <a:blip r:embed="rId4">
            <a:alphaModFix/>
          </a:blip>
          <a:stretch>
            <a:fillRect/>
          </a:stretch>
        </p:blipFill>
        <p:spPr>
          <a:xfrm>
            <a:off x="6393724" y="740350"/>
            <a:ext cx="1947540" cy="1298375"/>
          </a:xfrm>
          <a:prstGeom prst="rect">
            <a:avLst/>
          </a:prstGeom>
          <a:noFill/>
          <a:ln>
            <a:noFill/>
          </a:ln>
        </p:spPr>
      </p:pic>
      <p:sp>
        <p:nvSpPr>
          <p:cNvPr id="321" name="Shape 321"/>
          <p:cNvSpPr txBox="1"/>
          <p:nvPr/>
        </p:nvSpPr>
        <p:spPr>
          <a:xfrm>
            <a:off x="6199800" y="2295212"/>
            <a:ext cx="3188700" cy="4572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Advertising and Promotions</a:t>
            </a:r>
          </a:p>
        </p:txBody>
      </p:sp>
      <p:pic>
        <p:nvPicPr>
          <p:cNvPr id="322" name="Shape 322"/>
          <p:cNvPicPr preferRelativeResize="0"/>
          <p:nvPr/>
        </p:nvPicPr>
        <p:blipFill>
          <a:blip r:embed="rId5">
            <a:alphaModFix/>
          </a:blip>
          <a:stretch>
            <a:fillRect/>
          </a:stretch>
        </p:blipFill>
        <p:spPr>
          <a:xfrm>
            <a:off x="3577900" y="741562"/>
            <a:ext cx="1947555" cy="1295944"/>
          </a:xfrm>
          <a:prstGeom prst="rect">
            <a:avLst/>
          </a:prstGeom>
          <a:noFill/>
          <a:ln>
            <a:noFill/>
          </a:ln>
        </p:spPr>
      </p:pic>
      <p:sp>
        <p:nvSpPr>
          <p:cNvPr id="323" name="Shape 323"/>
          <p:cNvSpPr txBox="1"/>
          <p:nvPr/>
        </p:nvSpPr>
        <p:spPr>
          <a:xfrm>
            <a:off x="3621525" y="2275950"/>
            <a:ext cx="2711400" cy="4233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Medical AR Uses</a:t>
            </a:r>
          </a:p>
        </p:txBody>
      </p:sp>
      <p:sp>
        <p:nvSpPr>
          <p:cNvPr id="324" name="Shape 324"/>
          <p:cNvSpPr txBox="1"/>
          <p:nvPr/>
        </p:nvSpPr>
        <p:spPr>
          <a:xfrm>
            <a:off x="3500725" y="4509250"/>
            <a:ext cx="3279000" cy="5676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rPr>
              <a:t>AR apps for Navigation</a:t>
            </a:r>
          </a:p>
        </p:txBody>
      </p:sp>
      <p:pic>
        <p:nvPicPr>
          <p:cNvPr id="325" name="Shape 325"/>
          <p:cNvPicPr preferRelativeResize="0"/>
          <p:nvPr/>
        </p:nvPicPr>
        <p:blipFill>
          <a:blip r:embed="rId6">
            <a:alphaModFix/>
          </a:blip>
          <a:stretch>
            <a:fillRect/>
          </a:stretch>
        </p:blipFill>
        <p:spPr>
          <a:xfrm>
            <a:off x="3577899" y="3054174"/>
            <a:ext cx="1947549" cy="1400737"/>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604100" y="2294000"/>
            <a:ext cx="8025900" cy="774600"/>
          </a:xfrm>
          <a:prstGeom prst="rect">
            <a:avLst/>
          </a:prstGeom>
          <a:noFill/>
          <a:ln>
            <a:noFill/>
          </a:ln>
        </p:spPr>
        <p:txBody>
          <a:bodyPr wrap="square" lIns="91425" tIns="91425" rIns="91425" bIns="91425" anchor="t" anchorCtr="0">
            <a:noAutofit/>
          </a:bodyPr>
          <a:lstStyle/>
          <a:p>
            <a:pPr lvl="0">
              <a:spcBef>
                <a:spcPts val="0"/>
              </a:spcBef>
              <a:buNone/>
            </a:pPr>
            <a:r>
              <a:rPr lang="en" sz="3600" b="1">
                <a:solidFill>
                  <a:srgbClr val="666666"/>
                </a:solidFill>
              </a:rPr>
              <a:t>LET’S FEEL AUGMENTED REALITY</a:t>
            </a:r>
          </a:p>
        </p:txBody>
      </p:sp>
      <p:sp>
        <p:nvSpPr>
          <p:cNvPr id="331" name="Shape 331"/>
          <p:cNvSpPr/>
          <p:nvPr/>
        </p:nvSpPr>
        <p:spPr>
          <a:xfrm>
            <a:off x="604050" y="2321000"/>
            <a:ext cx="7935900" cy="720600"/>
          </a:xfrm>
          <a:prstGeom prst="rect">
            <a:avLst/>
          </a:prstGeom>
          <a:no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2" name="Shape 332"/>
          <p:cNvSpPr txBox="1"/>
          <p:nvPr/>
        </p:nvSpPr>
        <p:spPr>
          <a:xfrm>
            <a:off x="41050" y="4747200"/>
            <a:ext cx="5107500" cy="396300"/>
          </a:xfrm>
          <a:prstGeom prst="rect">
            <a:avLst/>
          </a:prstGeom>
          <a:noFill/>
          <a:ln>
            <a:noFill/>
          </a:ln>
        </p:spPr>
        <p:txBody>
          <a:bodyPr wrap="square" lIns="91425" tIns="91425" rIns="91425" bIns="91425" anchor="t" anchorCtr="0">
            <a:noAutofit/>
          </a:bodyPr>
          <a:lstStyle/>
          <a:p>
            <a:pPr lvl="0">
              <a:spcBef>
                <a:spcPts val="0"/>
              </a:spcBef>
              <a:buNone/>
            </a:pPr>
            <a:r>
              <a:rPr lang="en"/>
              <a:t>https://www.youtube.com/watch?v=lK_cdkpazjI</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p:nvPr/>
        </p:nvSpPr>
        <p:spPr>
          <a:xfrm>
            <a:off x="2856075" y="2339025"/>
            <a:ext cx="8025900" cy="774600"/>
          </a:xfrm>
          <a:prstGeom prst="rect">
            <a:avLst/>
          </a:prstGeom>
          <a:noFill/>
          <a:ln>
            <a:noFill/>
          </a:ln>
        </p:spPr>
        <p:txBody>
          <a:bodyPr wrap="square" lIns="91425" tIns="91425" rIns="91425" bIns="91425" anchor="t" anchorCtr="0">
            <a:noAutofit/>
          </a:bodyPr>
          <a:lstStyle/>
          <a:p>
            <a:pPr lvl="0" rtl="0">
              <a:spcBef>
                <a:spcPts val="0"/>
              </a:spcBef>
              <a:buNone/>
            </a:pPr>
            <a:r>
              <a:rPr lang="en" sz="3600" b="1">
                <a:solidFill>
                  <a:srgbClr val="666666"/>
                </a:solidFill>
              </a:rPr>
              <a:t>THANK YOU...</a:t>
            </a:r>
          </a:p>
        </p:txBody>
      </p:sp>
      <p:sp>
        <p:nvSpPr>
          <p:cNvPr id="338" name="Shape 338"/>
          <p:cNvSpPr/>
          <p:nvPr/>
        </p:nvSpPr>
        <p:spPr>
          <a:xfrm>
            <a:off x="2211925" y="2393025"/>
            <a:ext cx="4431900" cy="720600"/>
          </a:xfrm>
          <a:prstGeom prst="rect">
            <a:avLst/>
          </a:prstGeom>
          <a:no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p>
        </p:txBody>
      </p:sp>
      <p:sp>
        <p:nvSpPr>
          <p:cNvPr id="339" name="Shape 339"/>
          <p:cNvSpPr txBox="1"/>
          <p:nvPr/>
        </p:nvSpPr>
        <p:spPr>
          <a:xfrm>
            <a:off x="8148125" y="4789200"/>
            <a:ext cx="2486100" cy="207300"/>
          </a:xfrm>
          <a:prstGeom prst="rect">
            <a:avLst/>
          </a:prstGeom>
          <a:noFill/>
          <a:ln>
            <a:noFill/>
          </a:ln>
        </p:spPr>
        <p:txBody>
          <a:bodyPr wrap="square" lIns="91425" tIns="91425" rIns="91425" bIns="91425" anchor="t" anchorCtr="0">
            <a:noAutofit/>
          </a:bodyPr>
          <a:lstStyle/>
          <a:p>
            <a:pPr lvl="0">
              <a:spcBef>
                <a:spcPts val="0"/>
              </a:spcBef>
              <a:buNone/>
            </a:pPr>
            <a:r>
              <a:rPr lang="en" sz="1000">
                <a:solidFill>
                  <a:srgbClr val="4C4C4C"/>
                </a:solidFill>
                <a:highlight>
                  <a:srgbClr val="FFFFFF"/>
                </a:highlight>
                <a:latin typeface="Verdana"/>
                <a:ea typeface="Verdana"/>
                <a:cs typeface="Verdana"/>
                <a:sym typeface="Verdana"/>
              </a:rPr>
              <a:t>© inspire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descr="original.jpg"/>
          <p:cNvPicPr preferRelativeResize="0"/>
          <p:nvPr/>
        </p:nvPicPr>
        <p:blipFill rotWithShape="1">
          <a:blip r:embed="rId3">
            <a:alphaModFix amt="50000"/>
          </a:blip>
          <a:srcRect/>
          <a:stretch/>
        </p:blipFill>
        <p:spPr>
          <a:xfrm>
            <a:off x="0" y="0"/>
            <a:ext cx="9144004" cy="5143497"/>
          </a:xfrm>
          <a:prstGeom prst="rect">
            <a:avLst/>
          </a:prstGeom>
          <a:noFill/>
          <a:ln>
            <a:noFill/>
          </a:ln>
        </p:spPr>
      </p:pic>
      <p:sp>
        <p:nvSpPr>
          <p:cNvPr id="108" name="Shape 108"/>
          <p:cNvSpPr txBox="1">
            <a:spLocks noGrp="1"/>
          </p:cNvSpPr>
          <p:nvPr>
            <p:ph type="ctrTitle"/>
          </p:nvPr>
        </p:nvSpPr>
        <p:spPr>
          <a:xfrm>
            <a:off x="2037500" y="1987600"/>
            <a:ext cx="5445900" cy="2640600"/>
          </a:xfrm>
          <a:prstGeom prst="rect">
            <a:avLst/>
          </a:prstGeom>
        </p:spPr>
        <p:txBody>
          <a:bodyPr wrap="square" lIns="91425" tIns="91425" rIns="91425" bIns="91425" anchor="ctr" anchorCtr="0">
            <a:noAutofit/>
          </a:bodyPr>
          <a:lstStyle/>
          <a:p>
            <a:pPr lvl="0" rtl="0">
              <a:spcBef>
                <a:spcPts val="0"/>
              </a:spcBef>
              <a:buNone/>
            </a:pPr>
            <a:r>
              <a:rPr lang="en" b="1" dirty="0"/>
              <a:t>POKEMON</a:t>
            </a:r>
            <a:r>
              <a:rPr lang="en" dirty="0"/>
              <a:t> </a:t>
            </a:r>
            <a:r>
              <a:rPr lang="en" b="1" dirty="0"/>
              <a:t>GO</a:t>
            </a:r>
          </a:p>
        </p:txBody>
      </p:sp>
      <p:sp>
        <p:nvSpPr>
          <p:cNvPr id="109" name="Shape 109"/>
          <p:cNvSpPr/>
          <p:nvPr/>
        </p:nvSpPr>
        <p:spPr>
          <a:xfrm>
            <a:off x="2656700" y="2880850"/>
            <a:ext cx="4207500" cy="854100"/>
          </a:xfrm>
          <a:prstGeom prst="rect">
            <a:avLst/>
          </a:prstGeom>
          <a:noFill/>
          <a:ln w="9525" cap="flat" cmpd="sng">
            <a:solidFill>
              <a:schemeClr val="lt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75"/>
        <p:cNvGrpSpPr/>
        <p:nvPr/>
      </p:nvGrpSpPr>
      <p:grpSpPr>
        <a:xfrm>
          <a:off x="0" y="0"/>
          <a:ext cx="0" cy="0"/>
          <a:chOff x="0" y="0"/>
          <a:chExt cx="0" cy="0"/>
        </a:xfrm>
      </p:grpSpPr>
      <p:sp>
        <p:nvSpPr>
          <p:cNvPr id="276" name="Shape 276"/>
          <p:cNvSpPr txBox="1"/>
          <p:nvPr/>
        </p:nvSpPr>
        <p:spPr>
          <a:xfrm>
            <a:off x="1103975" y="657575"/>
            <a:ext cx="6152400" cy="765600"/>
          </a:xfrm>
          <a:prstGeom prst="rect">
            <a:avLst/>
          </a:prstGeom>
          <a:noFill/>
          <a:ln>
            <a:noFill/>
          </a:ln>
        </p:spPr>
        <p:txBody>
          <a:bodyPr wrap="square" lIns="91425" tIns="91425" rIns="91425" bIns="91425" anchor="t" anchorCtr="0">
            <a:noAutofit/>
          </a:bodyPr>
          <a:lstStyle/>
          <a:p>
            <a:pPr lvl="0">
              <a:spcBef>
                <a:spcPts val="0"/>
              </a:spcBef>
              <a:buNone/>
            </a:pPr>
            <a:r>
              <a:rPr lang="en" sz="3000" b="1">
                <a:solidFill>
                  <a:srgbClr val="666666"/>
                </a:solidFill>
              </a:rPr>
              <a:t>APPLICATIONS</a:t>
            </a:r>
          </a:p>
        </p:txBody>
      </p:sp>
      <p:sp>
        <p:nvSpPr>
          <p:cNvPr id="277" name="Shape 277"/>
          <p:cNvSpPr/>
          <p:nvPr/>
        </p:nvSpPr>
        <p:spPr>
          <a:xfrm>
            <a:off x="617550" y="1711500"/>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8" name="Shape 278"/>
          <p:cNvSpPr/>
          <p:nvPr/>
        </p:nvSpPr>
        <p:spPr>
          <a:xfrm>
            <a:off x="617550" y="2161600"/>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9" name="Shape 279"/>
          <p:cNvSpPr/>
          <p:nvPr/>
        </p:nvSpPr>
        <p:spPr>
          <a:xfrm>
            <a:off x="617550" y="3229900"/>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0" name="Shape 280"/>
          <p:cNvSpPr/>
          <p:nvPr/>
        </p:nvSpPr>
        <p:spPr>
          <a:xfrm>
            <a:off x="617550" y="3746375"/>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1" name="Shape 281"/>
          <p:cNvSpPr/>
          <p:nvPr/>
        </p:nvSpPr>
        <p:spPr>
          <a:xfrm>
            <a:off x="617550" y="2728937"/>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2" name="Shape 282"/>
          <p:cNvSpPr txBox="1"/>
          <p:nvPr/>
        </p:nvSpPr>
        <p:spPr>
          <a:xfrm>
            <a:off x="1144550" y="1637650"/>
            <a:ext cx="3738300" cy="2694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Handheld AR Equipments</a:t>
            </a:r>
          </a:p>
        </p:txBody>
      </p:sp>
      <p:sp>
        <p:nvSpPr>
          <p:cNvPr id="283" name="Shape 283"/>
          <p:cNvSpPr txBox="1"/>
          <p:nvPr/>
        </p:nvSpPr>
        <p:spPr>
          <a:xfrm>
            <a:off x="1103975" y="2121550"/>
            <a:ext cx="2134800" cy="2694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AR Headsets</a:t>
            </a:r>
          </a:p>
        </p:txBody>
      </p:sp>
      <p:sp>
        <p:nvSpPr>
          <p:cNvPr id="284" name="Shape 284"/>
          <p:cNvSpPr txBox="1"/>
          <p:nvPr/>
        </p:nvSpPr>
        <p:spPr>
          <a:xfrm>
            <a:off x="1144550" y="2612262"/>
            <a:ext cx="2197800" cy="3063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AR Applications</a:t>
            </a:r>
          </a:p>
        </p:txBody>
      </p:sp>
      <p:sp>
        <p:nvSpPr>
          <p:cNvPr id="285" name="Shape 285"/>
          <p:cNvSpPr txBox="1"/>
          <p:nvPr/>
        </p:nvSpPr>
        <p:spPr>
          <a:xfrm>
            <a:off x="1144550" y="3139900"/>
            <a:ext cx="2711400" cy="3693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Military AR Uses</a:t>
            </a:r>
          </a:p>
        </p:txBody>
      </p:sp>
      <p:sp>
        <p:nvSpPr>
          <p:cNvPr id="286" name="Shape 286"/>
          <p:cNvSpPr txBox="1"/>
          <p:nvPr/>
        </p:nvSpPr>
        <p:spPr>
          <a:xfrm>
            <a:off x="1103975" y="3629375"/>
            <a:ext cx="2711400" cy="4233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Medical AR Uses</a:t>
            </a:r>
          </a:p>
        </p:txBody>
      </p:sp>
      <p:sp>
        <p:nvSpPr>
          <p:cNvPr id="287" name="Shape 287"/>
          <p:cNvSpPr txBox="1"/>
          <p:nvPr/>
        </p:nvSpPr>
        <p:spPr>
          <a:xfrm>
            <a:off x="5067500" y="3580300"/>
            <a:ext cx="3279000" cy="5676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AR apps for Navigation</a:t>
            </a:r>
          </a:p>
        </p:txBody>
      </p:sp>
      <p:sp>
        <p:nvSpPr>
          <p:cNvPr id="288" name="Shape 288"/>
          <p:cNvSpPr txBox="1"/>
          <p:nvPr/>
        </p:nvSpPr>
        <p:spPr>
          <a:xfrm>
            <a:off x="5067500" y="1724800"/>
            <a:ext cx="4220700" cy="4233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SightSeeing in Augmented Reality</a:t>
            </a:r>
          </a:p>
        </p:txBody>
      </p:sp>
      <p:sp>
        <p:nvSpPr>
          <p:cNvPr id="289" name="Shape 289"/>
          <p:cNvSpPr txBox="1"/>
          <p:nvPr/>
        </p:nvSpPr>
        <p:spPr>
          <a:xfrm>
            <a:off x="5036000" y="2188550"/>
            <a:ext cx="3188700" cy="4572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Maintenance and repair</a:t>
            </a:r>
          </a:p>
        </p:txBody>
      </p:sp>
      <p:sp>
        <p:nvSpPr>
          <p:cNvPr id="290" name="Shape 290"/>
          <p:cNvSpPr txBox="1"/>
          <p:nvPr/>
        </p:nvSpPr>
        <p:spPr>
          <a:xfrm>
            <a:off x="5067500" y="2638937"/>
            <a:ext cx="3125700" cy="3693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AR Gaming</a:t>
            </a:r>
          </a:p>
        </p:txBody>
      </p:sp>
      <p:sp>
        <p:nvSpPr>
          <p:cNvPr id="291" name="Shape 291"/>
          <p:cNvSpPr txBox="1"/>
          <p:nvPr/>
        </p:nvSpPr>
        <p:spPr>
          <a:xfrm>
            <a:off x="5067500" y="3095950"/>
            <a:ext cx="3188700" cy="457200"/>
          </a:xfrm>
          <a:prstGeom prst="rect">
            <a:avLst/>
          </a:prstGeom>
          <a:noFill/>
          <a:ln>
            <a:noFill/>
          </a:ln>
        </p:spPr>
        <p:txBody>
          <a:bodyPr wrap="square" lIns="91425" tIns="91425" rIns="91425" bIns="91425" anchor="t" anchorCtr="0">
            <a:noAutofit/>
          </a:bodyPr>
          <a:lstStyle/>
          <a:p>
            <a:pPr lvl="0">
              <a:spcBef>
                <a:spcPts val="0"/>
              </a:spcBef>
              <a:buNone/>
            </a:pPr>
            <a:r>
              <a:rPr lang="en" sz="1800">
                <a:solidFill>
                  <a:srgbClr val="666666"/>
                </a:solidFill>
              </a:rPr>
              <a:t>Advertising and Promotions</a:t>
            </a:r>
          </a:p>
        </p:txBody>
      </p:sp>
      <p:sp>
        <p:nvSpPr>
          <p:cNvPr id="292" name="Shape 292"/>
          <p:cNvSpPr/>
          <p:nvPr/>
        </p:nvSpPr>
        <p:spPr>
          <a:xfrm>
            <a:off x="4684550" y="1841800"/>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3" name="Shape 293"/>
          <p:cNvSpPr/>
          <p:nvPr/>
        </p:nvSpPr>
        <p:spPr>
          <a:xfrm>
            <a:off x="4684550" y="2322500"/>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4" name="Shape 294"/>
          <p:cNvSpPr/>
          <p:nvPr/>
        </p:nvSpPr>
        <p:spPr>
          <a:xfrm>
            <a:off x="4684550" y="3229900"/>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5" name="Shape 295"/>
          <p:cNvSpPr/>
          <p:nvPr/>
        </p:nvSpPr>
        <p:spPr>
          <a:xfrm>
            <a:off x="4684550" y="2818950"/>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6" name="Shape 296"/>
          <p:cNvSpPr/>
          <p:nvPr/>
        </p:nvSpPr>
        <p:spPr>
          <a:xfrm>
            <a:off x="4684550" y="3769450"/>
            <a:ext cx="198300" cy="189300"/>
          </a:xfrm>
          <a:prstGeom prst="ellipse">
            <a:avLst/>
          </a:prstGeom>
          <a:no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idx="4294967295"/>
          </p:nvPr>
        </p:nvSpPr>
        <p:spPr>
          <a:xfrm>
            <a:off x="1930400" y="1706563"/>
            <a:ext cx="7213600" cy="3175000"/>
          </a:xfrm>
          <a:prstGeom prst="rect">
            <a:avLst/>
          </a:prstGeom>
        </p:spPr>
        <p:txBody>
          <a:bodyPr wrap="square" lIns="91425" tIns="91425" rIns="91425" bIns="91425" anchor="t" anchorCtr="0">
            <a:noAutofit/>
          </a:bodyPr>
          <a:lstStyle/>
          <a:p>
            <a:pPr lvl="0" rtl="0">
              <a:spcBef>
                <a:spcPts val="0"/>
              </a:spcBef>
              <a:buClr>
                <a:schemeClr val="dk2"/>
              </a:buClr>
              <a:buSzPct val="45833"/>
              <a:buFont typeface="Arial"/>
              <a:buNone/>
            </a:pPr>
            <a:r>
              <a:rPr lang="en" sz="2400">
                <a:solidFill>
                  <a:srgbClr val="666666"/>
                </a:solidFill>
              </a:rPr>
              <a:t>Augmented reality is the integration of digital information with user’s environment in the real time , ie augmented reality uses the existing environment and overlays new information on the top of it. </a:t>
            </a:r>
          </a:p>
        </p:txBody>
      </p:sp>
      <p:cxnSp>
        <p:nvCxnSpPr>
          <p:cNvPr id="115" name="Shape 115"/>
          <p:cNvCxnSpPr/>
          <p:nvPr/>
        </p:nvCxnSpPr>
        <p:spPr>
          <a:xfrm>
            <a:off x="1221175" y="1542750"/>
            <a:ext cx="1050600" cy="10800"/>
          </a:xfrm>
          <a:prstGeom prst="straightConnector1">
            <a:avLst/>
          </a:prstGeom>
          <a:ln>
            <a:solidFill>
              <a:schemeClr val="bg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ar-vs-vr.jpg"/>
          <p:cNvPicPr preferRelativeResize="0"/>
          <p:nvPr/>
        </p:nvPicPr>
        <p:blipFill rotWithShape="1">
          <a:blip r:embed="rId3">
            <a:alphaModFix/>
          </a:blip>
          <a:srcRect t="1783" b="1783"/>
          <a:stretch/>
        </p:blipFill>
        <p:spPr>
          <a:xfrm>
            <a:off x="0" y="0"/>
            <a:ext cx="9144000" cy="5143500"/>
          </a:xfrm>
          <a:prstGeom prst="rect">
            <a:avLst/>
          </a:prstGeom>
          <a:noFill/>
          <a:ln>
            <a:noFill/>
          </a:ln>
        </p:spPr>
      </p:pic>
      <p:sp>
        <p:nvSpPr>
          <p:cNvPr id="121" name="Shape 121"/>
          <p:cNvSpPr txBox="1"/>
          <p:nvPr/>
        </p:nvSpPr>
        <p:spPr>
          <a:xfrm>
            <a:off x="125350" y="577150"/>
            <a:ext cx="4059300" cy="781500"/>
          </a:xfrm>
          <a:prstGeom prst="rect">
            <a:avLst/>
          </a:prstGeom>
          <a:noFill/>
          <a:ln>
            <a:noFill/>
          </a:ln>
        </p:spPr>
        <p:txBody>
          <a:bodyPr wrap="square" lIns="91425" tIns="91425" rIns="91425" bIns="91425" anchor="t" anchorCtr="0">
            <a:noAutofit/>
          </a:bodyPr>
          <a:lstStyle/>
          <a:p>
            <a:pPr lvl="0" algn="ctr">
              <a:spcBef>
                <a:spcPts val="0"/>
              </a:spcBef>
              <a:buNone/>
            </a:pPr>
            <a:r>
              <a:rPr lang="en" b="1">
                <a:solidFill>
                  <a:schemeClr val="lt1"/>
                </a:solidFill>
              </a:rPr>
              <a:t>Virtual Reality (VR) is a digital recreation</a:t>
            </a:r>
          </a:p>
          <a:p>
            <a:pPr lvl="0" algn="ctr">
              <a:spcBef>
                <a:spcPts val="0"/>
              </a:spcBef>
              <a:buNone/>
            </a:pPr>
            <a:r>
              <a:rPr lang="en" b="1">
                <a:solidFill>
                  <a:schemeClr val="lt1"/>
                </a:solidFill>
              </a:rPr>
              <a:t>Of the environment around the user</a:t>
            </a:r>
          </a:p>
        </p:txBody>
      </p:sp>
      <p:sp>
        <p:nvSpPr>
          <p:cNvPr id="122" name="Shape 122"/>
          <p:cNvSpPr txBox="1"/>
          <p:nvPr/>
        </p:nvSpPr>
        <p:spPr>
          <a:xfrm>
            <a:off x="4696550" y="577150"/>
            <a:ext cx="4316700" cy="585600"/>
          </a:xfrm>
          <a:prstGeom prst="rect">
            <a:avLst/>
          </a:prstGeom>
          <a:noFill/>
          <a:ln>
            <a:noFill/>
          </a:ln>
        </p:spPr>
        <p:txBody>
          <a:bodyPr wrap="square" lIns="91425" tIns="91425" rIns="91425" bIns="91425" anchor="t" anchorCtr="0">
            <a:noAutofit/>
          </a:bodyPr>
          <a:lstStyle/>
          <a:p>
            <a:pPr lvl="0" algn="ctr">
              <a:spcBef>
                <a:spcPts val="0"/>
              </a:spcBef>
              <a:buNone/>
            </a:pPr>
            <a:r>
              <a:rPr lang="en" b="1">
                <a:solidFill>
                  <a:schemeClr val="lt1"/>
                </a:solidFill>
              </a:rPr>
              <a:t>Augmented Reality (AR) overlays virtual</a:t>
            </a:r>
          </a:p>
          <a:p>
            <a:pPr lvl="0" algn="ctr">
              <a:spcBef>
                <a:spcPts val="0"/>
              </a:spcBef>
              <a:buNone/>
            </a:pPr>
            <a:r>
              <a:rPr lang="en" b="1">
                <a:solidFill>
                  <a:schemeClr val="lt1"/>
                </a:solidFill>
              </a:rPr>
              <a:t>Elements in the real world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Shape 127" descr="aerospace-blog.jpg"/>
          <p:cNvPicPr preferRelativeResize="0"/>
          <p:nvPr/>
        </p:nvPicPr>
        <p:blipFill rotWithShape="1">
          <a:blip r:embed="rId3">
            <a:alphaModFix/>
          </a:blip>
          <a:srcRect l="12703" r="12703"/>
          <a:stretch/>
        </p:blipFill>
        <p:spPr>
          <a:xfrm>
            <a:off x="0" y="0"/>
            <a:ext cx="5161626" cy="5143499"/>
          </a:xfrm>
          <a:prstGeom prst="rect">
            <a:avLst/>
          </a:prstGeom>
          <a:noFill/>
          <a:ln w="9525" cap="flat" cmpd="sng">
            <a:solidFill>
              <a:srgbClr val="D9D9D9"/>
            </a:solidFill>
            <a:prstDash val="solid"/>
            <a:round/>
            <a:headEnd type="none" w="med" len="med"/>
            <a:tailEnd type="none" w="med" len="med"/>
          </a:ln>
        </p:spPr>
      </p:pic>
      <p:sp>
        <p:nvSpPr>
          <p:cNvPr id="128" name="Shape 128"/>
          <p:cNvSpPr/>
          <p:nvPr/>
        </p:nvSpPr>
        <p:spPr>
          <a:xfrm rot="1132509">
            <a:off x="3980530" y="914308"/>
            <a:ext cx="6964299" cy="5547683"/>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129" name="Shape 129"/>
          <p:cNvSpPr txBox="1"/>
          <p:nvPr/>
        </p:nvSpPr>
        <p:spPr>
          <a:xfrm>
            <a:off x="5258500" y="224275"/>
            <a:ext cx="3721800" cy="833100"/>
          </a:xfrm>
          <a:prstGeom prst="rect">
            <a:avLst/>
          </a:prstGeom>
          <a:noFill/>
          <a:ln>
            <a:noFill/>
          </a:ln>
        </p:spPr>
        <p:txBody>
          <a:bodyPr wrap="square" lIns="91425" tIns="91425" rIns="91425" bIns="91425" anchor="t" anchorCtr="0">
            <a:noAutofit/>
          </a:bodyPr>
          <a:lstStyle/>
          <a:p>
            <a:pPr lvl="0" rtl="0">
              <a:spcBef>
                <a:spcPts val="0"/>
              </a:spcBef>
              <a:buNone/>
            </a:pPr>
            <a:r>
              <a:rPr lang="en" sz="2400" b="1" dirty="0" smtClean="0">
                <a:solidFill>
                  <a:srgbClr val="666666"/>
                </a:solidFill>
              </a:rPr>
              <a:t>ORIGIN</a:t>
            </a:r>
            <a:endParaRPr lang="en" sz="2400" b="1" dirty="0">
              <a:solidFill>
                <a:srgbClr val="666666"/>
              </a:solidFill>
            </a:endParaRPr>
          </a:p>
        </p:txBody>
      </p:sp>
      <p:cxnSp>
        <p:nvCxnSpPr>
          <p:cNvPr id="130" name="Shape 130"/>
          <p:cNvCxnSpPr/>
          <p:nvPr/>
        </p:nvCxnSpPr>
        <p:spPr>
          <a:xfrm>
            <a:off x="5340900" y="780525"/>
            <a:ext cx="713700" cy="0"/>
          </a:xfrm>
          <a:prstGeom prst="straightConnector1">
            <a:avLst/>
          </a:prstGeom>
          <a:noFill/>
          <a:ln w="9525" cap="flat" cmpd="sng">
            <a:solidFill>
              <a:schemeClr val="dk2"/>
            </a:solidFill>
            <a:prstDash val="solid"/>
            <a:round/>
            <a:headEnd type="none" w="lg" len="lg"/>
            <a:tailEnd type="none" w="lg" len="lg"/>
          </a:ln>
        </p:spPr>
      </p:cxnSp>
      <p:sp>
        <p:nvSpPr>
          <p:cNvPr id="131" name="Shape 131"/>
          <p:cNvSpPr txBox="1"/>
          <p:nvPr/>
        </p:nvSpPr>
        <p:spPr>
          <a:xfrm>
            <a:off x="5340900" y="1719900"/>
            <a:ext cx="3242700" cy="37023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The year 1992 marked the birth of the term “</a:t>
            </a:r>
            <a:r>
              <a:rPr lang="en" b="1">
                <a:solidFill>
                  <a:srgbClr val="666666"/>
                </a:solidFill>
                <a:latin typeface="Bree Serif"/>
                <a:ea typeface="Bree Serif"/>
                <a:cs typeface="Bree Serif"/>
                <a:sym typeface="Bree Serif"/>
              </a:rPr>
              <a:t>Augmented Reality</a:t>
            </a:r>
            <a:r>
              <a:rPr lang="en">
                <a:solidFill>
                  <a:srgbClr val="666666"/>
                </a:solidFill>
                <a:latin typeface="Bree Serif"/>
                <a:ea typeface="Bree Serif"/>
                <a:cs typeface="Bree Serif"/>
                <a:sym typeface="Bree Serif"/>
              </a:rPr>
              <a:t>”. This term first appeared in the work of caudell and Mizell [1992] at Boeing, which sought to assist workers in an airplane factory by displaying wire bundle assembly schematics in a see-through HMD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p:nvPr/>
        </p:nvSpPr>
        <p:spPr>
          <a:xfrm>
            <a:off x="4335825" y="2202275"/>
            <a:ext cx="7119300" cy="3936300"/>
          </a:xfrm>
          <a:prstGeom prst="rect">
            <a:avLst/>
          </a:prstGeom>
          <a:noFill/>
          <a:ln>
            <a:noFill/>
          </a:ln>
        </p:spPr>
        <p:txBody>
          <a:bodyPr wrap="square" lIns="91425" tIns="91425" rIns="91425" bIns="91425" anchor="t" anchorCtr="0">
            <a:noAutofit/>
          </a:bodyPr>
          <a:lstStyle/>
          <a:p>
            <a:pPr lvl="0">
              <a:spcBef>
                <a:spcPts val="0"/>
              </a:spcBef>
              <a:buNone/>
            </a:pPr>
            <a:r>
              <a:rPr lang="en" sz="4800" b="1">
                <a:solidFill>
                  <a:srgbClr val="666666"/>
                </a:solidFill>
                <a:latin typeface="Raleway"/>
                <a:ea typeface="Raleway"/>
                <a:cs typeface="Raleway"/>
                <a:sym typeface="Raleway"/>
              </a:rPr>
              <a:t>TECHNOLOGY...</a:t>
            </a:r>
          </a:p>
        </p:txBody>
      </p:sp>
      <p:pic>
        <p:nvPicPr>
          <p:cNvPr id="137" name="Shape 137" descr="Secure-Data-(lock)2.png"/>
          <p:cNvPicPr preferRelativeResize="0"/>
          <p:nvPr/>
        </p:nvPicPr>
        <p:blipFill>
          <a:blip r:embed="rId3">
            <a:alphaModFix/>
          </a:blip>
          <a:stretch>
            <a:fillRect/>
          </a:stretch>
        </p:blipFill>
        <p:spPr>
          <a:xfrm>
            <a:off x="218450" y="793000"/>
            <a:ext cx="3921574" cy="3802224"/>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pic>
        <p:nvPicPr>
          <p:cNvPr id="142" name="Shape 142" descr="1aea2d_c11d2daf561fa5d46426b3a410824e2c.png"/>
          <p:cNvPicPr preferRelativeResize="0"/>
          <p:nvPr/>
        </p:nvPicPr>
        <p:blipFill>
          <a:blip r:embed="rId3">
            <a:alphaModFix/>
          </a:blip>
          <a:stretch>
            <a:fillRect/>
          </a:stretch>
        </p:blipFill>
        <p:spPr>
          <a:xfrm>
            <a:off x="278625" y="2080398"/>
            <a:ext cx="2494749" cy="1781943"/>
          </a:xfrm>
          <a:prstGeom prst="rect">
            <a:avLst/>
          </a:prstGeom>
          <a:noFill/>
          <a:ln>
            <a:noFill/>
          </a:ln>
        </p:spPr>
      </p:pic>
      <p:sp>
        <p:nvSpPr>
          <p:cNvPr id="143" name="Shape 143"/>
          <p:cNvSpPr txBox="1"/>
          <p:nvPr/>
        </p:nvSpPr>
        <p:spPr>
          <a:xfrm>
            <a:off x="705862" y="10645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2400" b="1">
                <a:solidFill>
                  <a:srgbClr val="666666"/>
                </a:solidFill>
                <a:latin typeface="Raleway"/>
                <a:ea typeface="Raleway"/>
                <a:cs typeface="Raleway"/>
                <a:sym typeface="Raleway"/>
              </a:rPr>
              <a:t>HARDWARE</a:t>
            </a:r>
          </a:p>
        </p:txBody>
      </p:sp>
      <p:sp>
        <p:nvSpPr>
          <p:cNvPr id="144" name="Shape 144"/>
          <p:cNvSpPr txBox="1"/>
          <p:nvPr/>
        </p:nvSpPr>
        <p:spPr>
          <a:xfrm>
            <a:off x="4014975" y="1804225"/>
            <a:ext cx="4880700" cy="2334300"/>
          </a:xfrm>
          <a:prstGeom prst="rect">
            <a:avLst/>
          </a:prstGeom>
          <a:noFill/>
          <a:ln>
            <a:noFill/>
          </a:ln>
        </p:spPr>
        <p:txBody>
          <a:bodyPr wrap="square" lIns="91425" tIns="91425" rIns="91425" bIns="91425" anchor="t" anchorCtr="0">
            <a:noAutofit/>
          </a:bodyPr>
          <a:lstStyle/>
          <a:p>
            <a:pPr lvl="0" algn="ctr" rtl="0">
              <a:spcBef>
                <a:spcPts val="0"/>
              </a:spcBef>
              <a:buNone/>
            </a:pPr>
            <a:r>
              <a:rPr lang="en" dirty="0">
                <a:solidFill>
                  <a:schemeClr val="bg2">
                    <a:lumMod val="50000"/>
                  </a:schemeClr>
                </a:solidFill>
              </a:rPr>
              <a:t>Hardware components for Augmented Reality are: processor , display,  sensors and input devices. </a:t>
            </a:r>
          </a:p>
          <a:p>
            <a:pPr lvl="0" algn="ctr" rtl="0">
              <a:spcBef>
                <a:spcPts val="0"/>
              </a:spcBef>
              <a:buNone/>
            </a:pPr>
            <a:endParaRPr dirty="0">
              <a:solidFill>
                <a:schemeClr val="bg2">
                  <a:lumMod val="50000"/>
                </a:schemeClr>
              </a:solidFill>
            </a:endParaRPr>
          </a:p>
          <a:p>
            <a:pPr lvl="0" algn="ctr" rtl="0">
              <a:spcBef>
                <a:spcPts val="0"/>
              </a:spcBef>
              <a:buNone/>
            </a:pPr>
            <a:r>
              <a:rPr lang="en" dirty="0">
                <a:solidFill>
                  <a:schemeClr val="bg2">
                    <a:lumMod val="50000"/>
                  </a:schemeClr>
                </a:solidFill>
              </a:rPr>
              <a:t>Modern mobile computing devices like smart phones and tablet computers contain these elements which often include a camera and MEMS sensors such as accelerometer, GPS ,and solid state compass, making them suitable AR platform.</a:t>
            </a:r>
          </a:p>
        </p:txBody>
      </p:sp>
      <p:cxnSp>
        <p:nvCxnSpPr>
          <p:cNvPr id="145" name="Shape 145"/>
          <p:cNvCxnSpPr/>
          <p:nvPr/>
        </p:nvCxnSpPr>
        <p:spPr>
          <a:xfrm rot="10800000" flipH="1">
            <a:off x="790175" y="1105375"/>
            <a:ext cx="835200" cy="16500"/>
          </a:xfrm>
          <a:prstGeom prst="straightConnector1">
            <a:avLst/>
          </a:prstGeom>
          <a:noFill/>
          <a:ln w="9525" cap="flat" cmpd="sng">
            <a:solidFill>
              <a:schemeClr val="dk2"/>
            </a:solidFill>
            <a:prstDash val="solid"/>
            <a:round/>
            <a:headEnd type="none" w="lg" len="lg"/>
            <a:tailEnd type="none" w="lg" len="lg"/>
          </a:ln>
          <a:effectLst>
            <a:outerShdw blurRad="50800" dist="38100" dir="2700000" algn="tl" rotWithShape="0">
              <a:prstClr val="black">
                <a:alpha val="40000"/>
              </a:prstClr>
            </a:outerShdw>
          </a:effectLst>
        </p:spPr>
      </p:cxnSp>
      <p:cxnSp>
        <p:nvCxnSpPr>
          <p:cNvPr id="6" name="Straight Connector 5"/>
          <p:cNvCxnSpPr/>
          <p:nvPr/>
        </p:nvCxnSpPr>
        <p:spPr>
          <a:xfrm flipH="1">
            <a:off x="3928406" y="1638462"/>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153" descr="1427499348.png"/>
          <p:cNvPicPr preferRelativeResize="0"/>
          <p:nvPr/>
        </p:nvPicPr>
        <p:blipFill>
          <a:blip r:embed="rId2">
            <a:alphaModFix/>
          </a:blip>
          <a:stretch>
            <a:fillRect/>
          </a:stretch>
        </p:blipFill>
        <p:spPr>
          <a:xfrm>
            <a:off x="210275" y="1825025"/>
            <a:ext cx="2481828" cy="1757974"/>
          </a:xfrm>
          <a:prstGeom prst="rect">
            <a:avLst/>
          </a:prstGeom>
          <a:noFill/>
          <a:ln>
            <a:noFill/>
          </a:ln>
        </p:spPr>
      </p:pic>
      <p:sp>
        <p:nvSpPr>
          <p:cNvPr id="3" name="Shape 150"/>
          <p:cNvSpPr txBox="1"/>
          <p:nvPr/>
        </p:nvSpPr>
        <p:spPr>
          <a:xfrm>
            <a:off x="705862" y="1064525"/>
            <a:ext cx="2802300" cy="760500"/>
          </a:xfrm>
          <a:prstGeom prst="rect">
            <a:avLst/>
          </a:prstGeom>
          <a:noFill/>
          <a:ln>
            <a:noFill/>
          </a:ln>
        </p:spPr>
        <p:txBody>
          <a:bodyPr wrap="square" lIns="91425" tIns="91425" rIns="91425" bIns="91425" anchor="t" anchorCtr="0">
            <a:noAutofit/>
          </a:bodyPr>
          <a:lstStyle/>
          <a:p>
            <a:pPr lvl="0" rtl="0">
              <a:spcBef>
                <a:spcPts val="0"/>
              </a:spcBef>
              <a:buNone/>
            </a:pPr>
            <a:r>
              <a:rPr lang="en" sz="2400" b="1" dirty="0">
                <a:solidFill>
                  <a:srgbClr val="666666"/>
                </a:solidFill>
                <a:latin typeface="Raleway"/>
                <a:ea typeface="Raleway"/>
                <a:cs typeface="Raleway"/>
                <a:sym typeface="Raleway"/>
              </a:rPr>
              <a:t>DISPLAY</a:t>
            </a:r>
          </a:p>
        </p:txBody>
      </p:sp>
      <p:cxnSp>
        <p:nvCxnSpPr>
          <p:cNvPr id="4" name="Shape 152"/>
          <p:cNvCxnSpPr/>
          <p:nvPr/>
        </p:nvCxnSpPr>
        <p:spPr>
          <a:xfrm rot="10800000" flipH="1">
            <a:off x="790175" y="1105375"/>
            <a:ext cx="835200" cy="16500"/>
          </a:xfrm>
          <a:prstGeom prst="straightConnector1">
            <a:avLst/>
          </a:prstGeom>
          <a:noFill/>
          <a:ln w="9525" cap="flat" cmpd="sng">
            <a:solidFill>
              <a:schemeClr val="dk2"/>
            </a:solidFill>
            <a:prstDash val="solid"/>
            <a:round/>
            <a:headEnd type="none" w="lg" len="lg"/>
            <a:tailEnd type="none" w="lg" len="lg"/>
          </a:ln>
          <a:effectLst>
            <a:outerShdw blurRad="50800" dist="38100" dir="2700000" algn="tl" rotWithShape="0">
              <a:prstClr val="black">
                <a:alpha val="40000"/>
              </a:prstClr>
            </a:outerShdw>
          </a:effectLst>
        </p:spPr>
      </p:cxnSp>
      <p:sp>
        <p:nvSpPr>
          <p:cNvPr id="5" name="Shape 151"/>
          <p:cNvSpPr txBox="1"/>
          <p:nvPr/>
        </p:nvSpPr>
        <p:spPr>
          <a:xfrm>
            <a:off x="3734025" y="1536862"/>
            <a:ext cx="5178300" cy="2334300"/>
          </a:xfrm>
          <a:prstGeom prst="rect">
            <a:avLst/>
          </a:prstGeom>
          <a:noFill/>
          <a:ln>
            <a:noFill/>
          </a:ln>
        </p:spPr>
        <p:txBody>
          <a:bodyPr wrap="square" lIns="91425" tIns="91425" rIns="91425" bIns="91425" anchor="t" anchorCtr="0">
            <a:noAutofit/>
          </a:bodyPr>
          <a:lstStyle/>
          <a:p>
            <a:pPr lvl="0" algn="ctr" rtl="0">
              <a:spcBef>
                <a:spcPts val="0"/>
              </a:spcBef>
              <a:buNone/>
            </a:pPr>
            <a:r>
              <a:rPr lang="en" dirty="0">
                <a:solidFill>
                  <a:schemeClr val="bg2">
                    <a:lumMod val="50000"/>
                  </a:schemeClr>
                </a:solidFill>
              </a:rPr>
              <a:t>Various technologies are used in Augmented Reality rendering including optical projection systems , monitors , handheld devices , and display systems worn on the human body.</a:t>
            </a:r>
          </a:p>
          <a:p>
            <a:pPr lvl="0" algn="ctr" rtl="0">
              <a:spcBef>
                <a:spcPts val="0"/>
              </a:spcBef>
              <a:buNone/>
            </a:pPr>
            <a:endParaRPr dirty="0">
              <a:solidFill>
                <a:schemeClr val="bg2">
                  <a:lumMod val="50000"/>
                </a:schemeClr>
              </a:solidFill>
            </a:endParaRPr>
          </a:p>
          <a:p>
            <a:pPr lvl="0" algn="ctr" rtl="0">
              <a:spcBef>
                <a:spcPts val="0"/>
              </a:spcBef>
              <a:buNone/>
            </a:pPr>
            <a:r>
              <a:rPr lang="en" dirty="0" smtClean="0">
                <a:solidFill>
                  <a:schemeClr val="bg2">
                    <a:lumMod val="50000"/>
                  </a:schemeClr>
                </a:solidFill>
              </a:rPr>
              <a:t>A HMD is a display device paired to the forehead such as harness or helmet.modern HMDs often employ sensors for six degrees of freedom monitoring that allow the system to align virtual information to the physical world and adjust accordingly with user's head movements.</a:t>
            </a:r>
            <a:endParaRPr lang="en" dirty="0">
              <a:solidFill>
                <a:schemeClr val="bg2">
                  <a:lumMod val="50000"/>
                </a:schemeClr>
              </a:solidFill>
            </a:endParaRPr>
          </a:p>
        </p:txBody>
      </p:sp>
      <p:cxnSp>
        <p:nvCxnSpPr>
          <p:cNvPr id="10" name="Straight Connector 9"/>
          <p:cNvCxnSpPr/>
          <p:nvPr/>
        </p:nvCxnSpPr>
        <p:spPr>
          <a:xfrm flipH="1">
            <a:off x="3616349" y="1536862"/>
            <a:ext cx="0" cy="233430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91867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584</TotalTime>
  <Words>884</Words>
  <Application>Microsoft Office PowerPoint</Application>
  <PresentationFormat>On-screen Show (16:9)</PresentationFormat>
  <Paragraphs>97</Paragraphs>
  <Slides>30</Slides>
  <Notes>29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Calibri</vt:lpstr>
      <vt:lpstr>Verdana</vt:lpstr>
      <vt:lpstr>Lato</vt:lpstr>
      <vt:lpstr>Raleway</vt:lpstr>
      <vt:lpstr>Roboto</vt:lpstr>
      <vt:lpstr>Raleway SemiBold</vt:lpstr>
      <vt:lpstr>Arial</vt:lpstr>
      <vt:lpstr>Calibri Light</vt:lpstr>
      <vt:lpstr>Bree Serif</vt:lpstr>
      <vt:lpstr>Office Theme</vt:lpstr>
      <vt:lpstr>AUGMENTED  REALITY</vt:lpstr>
      <vt:lpstr>WHAT IS  AUGMENTED REALITY?</vt:lpstr>
      <vt:lpstr>POKEMON GO</vt:lpstr>
      <vt:lpstr>Augmented reality is the integration of digital information with user’s environment in the real time , ie augmented reality uses the existing environment and overlays new information on the top of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HEAD UP DISPLAY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dc:title>
  <cp:lastModifiedBy>Asus</cp:lastModifiedBy>
  <cp:revision>13</cp:revision>
  <dcterms:modified xsi:type="dcterms:W3CDTF">2017-10-06T04:47:24Z</dcterms:modified>
</cp:coreProperties>
</file>